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5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embeddedFontLst>
    <p:embeddedFont>
      <p:font typeface="맑은 고딕" panose="020B0503020000020004" pitchFamily="50" charset="-127"/>
      <p:regular r:id="rId27"/>
      <p:bold r:id="rId28"/>
    </p:embeddedFont>
    <p:embeddedFont>
      <p:font typeface="함초롬바탕" panose="02030604000101010101" pitchFamily="18" charset="-127"/>
      <p:regular r:id="rId29"/>
      <p:bold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Calibri Light" panose="020F0302020204030204" pitchFamily="34" charset="0"/>
      <p:regular r:id="rId35"/>
      <p:italic r:id="rId36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287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79">
          <p15:clr>
            <a:srgbClr val="A4A3A4"/>
          </p15:clr>
        </p15:guide>
        <p15:guide id="2" pos="215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ACF4677E-8BD2-47ae-8A1F-98590045965D">
      <hp:hncThemeShow xmlns:hp="http://schemas.haansoft.com/office/presentation/8.0" xmlns:dsp="http://schemas.microsoft.com/office/drawing/2008/diagram" xmlns:dgm="http://schemas.openxmlformats.org/drawingml/2006/diagram" xmlns:c="http://schemas.openxmlformats.org/drawingml/2006/chart" xmlns="" themeShowType="1" themeSkinType="1" themeTransitionType="1" useThemeTransition="1" byMouseClick="1" attrType="1" dur="200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2CC62FD-91C9-497D-9316-A3AC8F40398A}" v="1" dt="2020-09-29T18:00:02.834"/>
  </p1510:revLst>
</p1510:revInfo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06"/>
    <p:restoredTop sz="96005"/>
  </p:normalViewPr>
  <p:slideViewPr>
    <p:cSldViewPr>
      <p:cViewPr varScale="1">
        <p:scale>
          <a:sx n="114" d="100"/>
          <a:sy n="114" d="100"/>
        </p:scale>
        <p:origin x="1848" y="96"/>
      </p:cViewPr>
      <p:guideLst>
        <p:guide orient="horz" pos="2159"/>
        <p:guide pos="287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-3870" y="-120"/>
      </p:cViewPr>
      <p:guideLst>
        <p:guide orient="horz" pos="2879"/>
        <p:guide pos="2159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7.fntdata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mh8591@naver.com" userId="47fca349ac6ad208" providerId="LiveId" clId="{52CC62FD-91C9-497D-9316-A3AC8F40398A}"/>
    <pc:docChg chg="modSld">
      <pc:chgData name="lmh8591@naver.com" userId="47fca349ac6ad208" providerId="LiveId" clId="{52CC62FD-91C9-497D-9316-A3AC8F40398A}" dt="2020-09-29T18:00:02.832" v="0"/>
      <pc:docMkLst>
        <pc:docMk/>
      </pc:docMkLst>
      <pc:sldChg chg="modAnim">
        <pc:chgData name="lmh8591@naver.com" userId="47fca349ac6ad208" providerId="LiveId" clId="{52CC62FD-91C9-497D-9316-A3AC8F40398A}" dt="2020-09-29T18:00:02.832" v="0"/>
        <pc:sldMkLst>
          <pc:docMk/>
          <pc:sldMk cId="0" sldId="261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 lang="ko-KR" altLang="en-US"/>
            </a:pPr>
            <a:fld id="{D4CCFBE2-2B8D-499C-81C9-2CD5B3EB8E93}" type="datetime1">
              <a:rPr lang="ko-KR" altLang="en-US"/>
              <a:pPr lvl="0">
                <a:defRPr lang="ko-KR" altLang="en-US"/>
              </a:pPr>
              <a:t>2020-09-30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 lang="ko-KR" altLang="en-US"/>
            </a:pPr>
            <a:fld id="{5554DD7E-3179-445A-81DB-781C4554AFF2}" type="slidenum">
              <a:rPr lang="ko-KR" altLang="en-US"/>
              <a:pPr lvl="0">
                <a:defRPr lang="ko-KR" altLang="en-US"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 lang="ko-KR" altLang="en-US"/>
            </a:pPr>
            <a:fld id="{FB545AC5-813F-4ED1-B011-8EA17CB93331}" type="datetime1">
              <a:rPr lang="ko-KR" altLang="en-US"/>
              <a:pPr lvl="0">
                <a:defRPr lang="ko-KR" altLang="en-US"/>
              </a:pPr>
              <a:t>2020-09-30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</a:p>
          <a:p>
            <a:pPr lvl="1">
              <a:defRPr lang="ko-KR" altLang="en-US"/>
            </a:pPr>
            <a:r>
              <a:rPr lang="ko-KR" altLang="en-US"/>
              <a:t>둘째 수준</a:t>
            </a:r>
          </a:p>
          <a:p>
            <a:pPr lvl="2">
              <a:defRPr lang="ko-KR" altLang="en-US"/>
            </a:pPr>
            <a:r>
              <a:rPr lang="ko-KR" altLang="en-US"/>
              <a:t>셋째 수준</a:t>
            </a:r>
          </a:p>
          <a:p>
            <a:pPr lvl="3">
              <a:defRPr lang="ko-KR" altLang="en-US"/>
            </a:pPr>
            <a:r>
              <a:rPr lang="ko-KR" altLang="en-US"/>
              <a:t>넷째 수준</a:t>
            </a:r>
          </a:p>
          <a:p>
            <a:pPr lvl="4">
              <a:defRPr lang="ko-KR" altLang="en-US"/>
            </a:pPr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 lang="ko-KR" altLang="en-US"/>
            </a:pPr>
            <a:fld id="{A5504B90-27FD-422C-8CC6-2AADAD122D08}" type="slidenum">
              <a:rPr lang="ko-KR" altLang="en-US"/>
              <a:pPr lvl="0"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 lang="ko-KR" altLang="en-US"/>
            </a:pPr>
            <a:fld id="{A5504B90-27FD-422C-8CC6-2AADAD122D08}" type="slidenum">
              <a:rPr lang="en-US" altLang="en-US"/>
              <a:pPr lvl="0">
                <a:defRPr lang="ko-KR" altLang="en-US"/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ED3D6733-6F27-4404-AB51-585418F146E5}" type="datetimeFigureOut">
              <a:rPr lang="ko-KR" altLang="en-US" smtClean="0"/>
              <a:pPr/>
              <a:t>2020-09-30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제목 1"/>
          <p:cNvSpPr>
            <a:spLocks noGrp="1"/>
          </p:cNvSpPr>
          <p:nvPr>
            <p:ph type="ctrTitle"/>
          </p:nvPr>
        </p:nvSpPr>
        <p:spPr>
          <a:xfrm>
            <a:off x="337240" y="2276872"/>
            <a:ext cx="4507119" cy="180125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en-US" altLang="ko-KR" sz="54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endParaRPr lang="en-US" altLang="ko-K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2020-09-30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429396"/>
            <a:ext cx="2133600" cy="292079"/>
          </a:xfrm>
        </p:spPr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2020-09-30</a:t>
            </a:fld>
            <a:endParaRPr lang="ko-KR" altLang="en-US"/>
          </a:p>
        </p:txBody>
      </p:sp>
      <p:sp>
        <p:nvSpPr>
          <p:cNvPr id="9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429396"/>
            <a:ext cx="2895600" cy="292079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10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429396"/>
            <a:ext cx="2133600" cy="292079"/>
          </a:xfrm>
        </p:spPr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2020-09-30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395536" y="1268760"/>
            <a:ext cx="8402525" cy="5097710"/>
          </a:xfrm>
        </p:spPr>
        <p:txBody>
          <a:bodyPr>
            <a:normAutofit/>
          </a:bodyPr>
          <a:lstStyle>
            <a:lvl1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1pPr>
            <a:lvl2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2pPr>
            <a:lvl3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3pPr>
            <a:lvl4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4pPr>
            <a:lvl5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179512" y="30839"/>
            <a:ext cx="7661196" cy="796908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ko-KR" altLang="en-US" sz="2500" b="1" kern="1200" baseline="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13000"/>
                    </a:prstClr>
                  </a:outerShdw>
                </a:effectLst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500834"/>
            <a:ext cx="2133600" cy="220641"/>
          </a:xfrm>
        </p:spPr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2020-09-30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500834"/>
            <a:ext cx="2895600" cy="220641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500834"/>
            <a:ext cx="2133600" cy="220641"/>
          </a:xfrm>
        </p:spPr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1" name="내용 개체 틀 2"/>
          <p:cNvSpPr>
            <a:spLocks noGrp="1"/>
          </p:cNvSpPr>
          <p:nvPr>
            <p:ph idx="1"/>
          </p:nvPr>
        </p:nvSpPr>
        <p:spPr>
          <a:xfrm>
            <a:off x="395536" y="1268760"/>
            <a:ext cx="8402525" cy="5097710"/>
          </a:xfrm>
        </p:spPr>
        <p:txBody>
          <a:bodyPr>
            <a:normAutofit/>
          </a:bodyPr>
          <a:lstStyle>
            <a:lvl1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1pPr>
            <a:lvl2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2pPr>
            <a:lvl3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3pPr>
            <a:lvl4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4pPr>
            <a:lvl5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9" name="제목 1"/>
          <p:cNvSpPr>
            <a:spLocks noGrp="1"/>
          </p:cNvSpPr>
          <p:nvPr>
            <p:ph type="title"/>
          </p:nvPr>
        </p:nvSpPr>
        <p:spPr>
          <a:xfrm>
            <a:off x="179512" y="30839"/>
            <a:ext cx="7661196" cy="796908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ko-KR" altLang="en-US" sz="2500" b="1" kern="1200" baseline="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13000"/>
                    </a:prstClr>
                  </a:outerShdw>
                </a:effectLst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2020-09-30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제목 1"/>
          <p:cNvSpPr>
            <a:spLocks noGrp="1"/>
          </p:cNvSpPr>
          <p:nvPr>
            <p:ph type="ctrTitle"/>
          </p:nvPr>
        </p:nvSpPr>
        <p:spPr>
          <a:xfrm>
            <a:off x="1927149" y="2803920"/>
            <a:ext cx="5289702" cy="1250159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ko-KR" altLang="en-US" sz="70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endParaRPr lang="en-US" altLang="ko-K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19026"/>
            <a:ext cx="8229600" cy="796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062021"/>
            <a:ext cx="8229600" cy="5286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3D6733-6F27-4404-AB51-585418F146E5}" type="datetimeFigureOut">
              <a:rPr lang="ko-KR" altLang="en-US" smtClean="0"/>
              <a:pPr/>
              <a:t>2020-09-30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429396"/>
            <a:ext cx="2895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1" r:id="rId3"/>
    <p:sldLayoutId id="2147483656" r:id="rId4"/>
    <p:sldLayoutId id="2147483650" r:id="rId5"/>
    <p:sldLayoutId id="2147483657" r:id="rId6"/>
  </p:sldLayoutIdLst>
  <p:txStyles>
    <p:titleStyle>
      <a:lvl1pPr algn="l" defTabSz="914400" rtl="0" eaLnBrk="1" latinLnBrk="1" hangingPunct="1">
        <a:spcBef>
          <a:spcPct val="0"/>
        </a:spcBef>
        <a:buNone/>
        <a:defRPr lang="ko-KR" altLang="en-US" sz="3500" kern="1200">
          <a:solidFill>
            <a:sysClr val="windowText" lastClr="000000"/>
          </a:solidFill>
          <a:latin typeface="맑은 고딕" pitchFamily="50" charset="-127"/>
          <a:ea typeface="맑은 고딕" pitchFamily="50" charset="-127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lang="ko-KR" altLang="en-US" sz="25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lang="ko-KR" altLang="en-US" sz="18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lang="ko-KR" altLang="en-US" sz="18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lang="ko-KR" altLang="en-US" sz="18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lang="ko-KR" altLang="en-US" sz="1800" kern="120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ko-KR" altLang="en-US"/>
              <a:t>독도영토학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0946" y="4059654"/>
            <a:ext cx="3464146" cy="243741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  <a:defRPr lang="ko-KR" altLang="en-US"/>
            </a:pPr>
            <a:r>
              <a:rPr kumimoji="1" lang="ko-KR" altLang="en-US" sz="1000">
                <a:latin typeface="함초롬바탕"/>
                <a:ea typeface="함초롬바탕"/>
                <a:cs typeface="굴림"/>
              </a:rPr>
              <a:t>한국정부와 일본정부의 독도정책의 비교분석</a:t>
            </a:r>
          </a:p>
        </p:txBody>
      </p:sp>
      <p:sp>
        <p:nvSpPr>
          <p:cNvPr id="50" name="직사각형 17"/>
          <p:cNvSpPr/>
          <p:nvPr/>
        </p:nvSpPr>
        <p:spPr>
          <a:xfrm>
            <a:off x="340946" y="4354929"/>
            <a:ext cx="3464146" cy="243741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  <a:defRPr lang="ko-KR" altLang="en-US"/>
            </a:pPr>
            <a:r>
              <a:rPr kumimoji="1" lang="ko-KR" altLang="en-US" sz="1000">
                <a:latin typeface="함초롬바탕"/>
                <a:ea typeface="함초롬바탕"/>
                <a:cs typeface="굴림"/>
              </a:rPr>
              <a:t>21333153 이민호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>
              <a:spcBef>
                <a:spcPct val="0"/>
              </a:spcBef>
              <a:spcAft>
                <a:spcPct val="0"/>
              </a:spcAft>
              <a:defRPr lang="ko-KR" altLang="en-US"/>
            </a:pPr>
            <a:r>
              <a:rPr kumimoji="1" lang="ko-KR" altLang="en-US" b="1">
                <a:solidFill>
                  <a:schemeClr val="bg1"/>
                </a:solidFill>
                <a:latin typeface="+mj-lt"/>
                <a:ea typeface="맑은 고딕"/>
                <a:cs typeface="굴림"/>
              </a:rPr>
              <a:t>노무현 정부</a:t>
            </a:r>
          </a:p>
        </p:txBody>
      </p:sp>
      <p:sp>
        <p:nvSpPr>
          <p:cNvPr id="51" name="내용 개체 틀 36"/>
          <p:cNvSpPr>
            <a:spLocks noGrp="1"/>
          </p:cNvSpPr>
          <p:nvPr>
            <p:ph idx="1"/>
          </p:nvPr>
        </p:nvSpPr>
        <p:spPr>
          <a:xfrm>
            <a:off x="4932040" y="2231867"/>
            <a:ext cx="3996444" cy="2394266"/>
          </a:xfrm>
        </p:spPr>
        <p:txBody>
          <a:bodyPr vert="horz" lIns="91440" tIns="45720" rIns="91440" bIns="45720">
            <a:normAutofit fontScale="92500" lnSpcReduction="10000"/>
          </a:bodyPr>
          <a:lstStyle/>
          <a:p>
            <a:pPr lvl="0">
              <a:defRPr lang="ko-KR" altLang="en-US"/>
            </a:pPr>
            <a:r>
              <a:rPr lang="ko-KR" altLang="en-US" b="1" i="0">
                <a:latin typeface="맑은 고딕"/>
                <a:cs typeface="맑은 고딕"/>
              </a:rPr>
              <a:t>06.4.25 독도 독트린 발표</a:t>
            </a:r>
          </a:p>
          <a:p>
            <a:pPr lvl="0">
              <a:defRPr lang="ko-KR" altLang="en-US"/>
            </a:pPr>
            <a:endParaRPr lang="ko-KR" altLang="en-US" b="1" i="0">
              <a:latin typeface="맑은 고딕"/>
              <a:cs typeface="맑은 고딕"/>
            </a:endParaRPr>
          </a:p>
          <a:p>
            <a:pPr lvl="0">
              <a:defRPr lang="ko-KR" altLang="en-US"/>
            </a:pPr>
            <a:r>
              <a:rPr lang="ko-KR" altLang="en-US" b="1" i="0">
                <a:latin typeface="맑은 고딕"/>
                <a:cs typeface="맑은 고딕"/>
              </a:rPr>
              <a:t>05.3.16 일본 다케시마의 날 조례 제정</a:t>
            </a:r>
          </a:p>
          <a:p>
            <a:pPr lvl="0">
              <a:defRPr lang="ko-KR" altLang="en-US"/>
            </a:pPr>
            <a:endParaRPr lang="ko-KR" altLang="en-US" b="1" i="0">
              <a:latin typeface="맑은 고딕"/>
              <a:cs typeface="맑은 고딕"/>
            </a:endParaRPr>
          </a:p>
          <a:p>
            <a:pPr lvl="0">
              <a:defRPr lang="ko-KR" altLang="en-US"/>
            </a:pPr>
            <a:r>
              <a:rPr lang="ko-KR" altLang="en-US" b="1" i="0">
                <a:latin typeface="맑은 고딕"/>
                <a:cs typeface="맑은 고딕"/>
              </a:rPr>
              <a:t>코피 아난 유엔 사무총장에게 '강제 분쟁</a:t>
            </a:r>
          </a:p>
          <a:p>
            <a:pPr lvl="0">
              <a:defRPr lang="ko-KR" altLang="en-US"/>
            </a:pPr>
            <a:r>
              <a:rPr lang="ko-KR" altLang="en-US" b="1" i="0">
                <a:latin typeface="맑은 고딕"/>
                <a:cs typeface="맑은 고딕"/>
              </a:rPr>
              <a:t>해결 절차를 배제하기 위한 선언서' 제출</a:t>
            </a:r>
          </a:p>
          <a:p>
            <a:pPr lvl="0">
              <a:defRPr lang="ko-KR" altLang="en-US"/>
            </a:pPr>
            <a:endParaRPr lang="ko-KR" altLang="en-US" b="1" i="0">
              <a:latin typeface="맑은 고딕"/>
              <a:cs typeface="맑은 고딕"/>
            </a:endParaRPr>
          </a:p>
          <a:p>
            <a:pPr lvl="0">
              <a:defRPr lang="ko-KR" altLang="en-US"/>
            </a:pPr>
            <a:r>
              <a:rPr lang="ko-KR" altLang="en-US" b="1" i="0">
                <a:latin typeface="맑은 고딕"/>
                <a:cs typeface="맑은 고딕"/>
              </a:rPr>
              <a:t>우리측 </a:t>
            </a:r>
            <a:r>
              <a:rPr lang="en-US" altLang="ko-KR" b="1" i="0">
                <a:latin typeface="맑은 고딕"/>
                <a:cs typeface="맑은 고딕"/>
              </a:rPr>
              <a:t>EEZ</a:t>
            </a:r>
            <a:r>
              <a:rPr lang="ko-KR" altLang="en-US" b="1" i="0">
                <a:latin typeface="맑은 고딕"/>
                <a:cs typeface="맑은 고딕"/>
              </a:rPr>
              <a:t>에 일본 탐사선 진입 시</a:t>
            </a:r>
          </a:p>
          <a:p>
            <a:pPr lvl="0">
              <a:defRPr lang="ko-KR" altLang="en-US"/>
            </a:pPr>
            <a:r>
              <a:rPr lang="ko-KR" altLang="en-US" b="1" i="0">
                <a:latin typeface="맑은 고딕"/>
                <a:cs typeface="맑은 고딕"/>
              </a:rPr>
              <a:t>무력행사 경고</a:t>
            </a:r>
          </a:p>
        </p:txBody>
      </p:sp>
      <p:pic>
        <p:nvPicPr>
          <p:cNvPr id="52" name="그림 5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1985962"/>
            <a:ext cx="4752975" cy="28860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>
              <a:spcBef>
                <a:spcPct val="0"/>
              </a:spcBef>
              <a:spcAft>
                <a:spcPct val="0"/>
              </a:spcAft>
              <a:defRPr lang="ko-KR" altLang="en-US"/>
            </a:pPr>
            <a:r>
              <a:rPr kumimoji="1" lang="ko-KR" altLang="en-US" b="1">
                <a:solidFill>
                  <a:schemeClr val="bg1"/>
                </a:solidFill>
                <a:latin typeface="+mj-lt"/>
                <a:ea typeface="맑은 고딕"/>
                <a:cs typeface="굴림"/>
              </a:rPr>
              <a:t>이명박 정부</a:t>
            </a:r>
          </a:p>
        </p:txBody>
      </p:sp>
      <p:sp>
        <p:nvSpPr>
          <p:cNvPr id="51" name="내용 개체 틀 36"/>
          <p:cNvSpPr>
            <a:spLocks noGrp="1"/>
          </p:cNvSpPr>
          <p:nvPr>
            <p:ph idx="1"/>
          </p:nvPr>
        </p:nvSpPr>
        <p:spPr>
          <a:xfrm>
            <a:off x="2339752" y="4329100"/>
            <a:ext cx="3996444" cy="2124236"/>
          </a:xfrm>
        </p:spPr>
        <p:txBody>
          <a:bodyPr vert="horz" lIns="91440" tIns="45720" rIns="91440" bIns="45720">
            <a:normAutofit lnSpcReduction="10000"/>
          </a:bodyPr>
          <a:lstStyle/>
          <a:p>
            <a:pPr lvl="0">
              <a:defRPr lang="ko-KR" altLang="en-US"/>
            </a:pPr>
            <a:r>
              <a:rPr lang="ko-KR" altLang="en-US" b="1" i="0">
                <a:latin typeface="맑은 고딕"/>
                <a:cs typeface="맑은 고딕"/>
              </a:rPr>
              <a:t>대통령 최초 독도 방문</a:t>
            </a:r>
          </a:p>
          <a:p>
            <a:pPr lvl="0">
              <a:defRPr lang="ko-KR" altLang="en-US"/>
            </a:pPr>
            <a:endParaRPr lang="ko-KR" altLang="en-US" b="1" i="0">
              <a:latin typeface="맑은 고딕"/>
              <a:cs typeface="맑은 고딕"/>
            </a:endParaRPr>
          </a:p>
          <a:p>
            <a:pPr lvl="0">
              <a:defRPr lang="ko-KR" altLang="en-US"/>
            </a:pPr>
            <a:r>
              <a:rPr lang="ko-KR" altLang="en-US" b="1" i="0">
                <a:latin typeface="맑은 고딕"/>
                <a:cs typeface="맑은 고딕"/>
              </a:rPr>
              <a:t>조용한 외교 대응</a:t>
            </a:r>
          </a:p>
          <a:p>
            <a:pPr lvl="0">
              <a:defRPr lang="ko-KR" altLang="en-US"/>
            </a:pPr>
            <a:endParaRPr lang="ko-KR" altLang="en-US" b="1" i="0">
              <a:latin typeface="맑은 고딕"/>
              <a:cs typeface="맑은 고딕"/>
            </a:endParaRPr>
          </a:p>
          <a:p>
            <a:pPr lvl="0">
              <a:defRPr lang="ko-KR" altLang="en-US"/>
            </a:pPr>
            <a:r>
              <a:rPr lang="ko-KR" altLang="en-US" b="1" i="0">
                <a:latin typeface="맑은 고딕"/>
                <a:cs typeface="맑은 고딕"/>
              </a:rPr>
              <a:t>무대응이 상책</a:t>
            </a:r>
          </a:p>
          <a:p>
            <a:pPr lvl="0">
              <a:defRPr lang="ko-KR" altLang="en-US"/>
            </a:pPr>
            <a:endParaRPr lang="ko-KR" altLang="en-US" b="1" i="0">
              <a:latin typeface="맑은 고딕"/>
              <a:cs typeface="맑은 고딕"/>
            </a:endParaRPr>
          </a:p>
          <a:p>
            <a:pPr lvl="0">
              <a:defRPr lang="ko-KR" altLang="en-US"/>
            </a:pPr>
            <a:r>
              <a:rPr lang="ko-KR" altLang="en-US" b="1" i="0">
                <a:latin typeface="맑은 고딕"/>
                <a:cs typeface="맑은 고딕"/>
              </a:rPr>
              <a:t>독도 방문으로써 일본 야욕꺾기</a:t>
            </a:r>
          </a:p>
        </p:txBody>
      </p:sp>
      <p:pic>
        <p:nvPicPr>
          <p:cNvPr id="53" name="그림 52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271586" y="1160748"/>
            <a:ext cx="6600825" cy="30384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2978415" y="2126740"/>
            <a:ext cx="3187168" cy="834208"/>
            <a:chOff x="4638261" y="2419353"/>
            <a:chExt cx="3007991" cy="834208"/>
          </a:xfrm>
        </p:grpSpPr>
        <p:sp>
          <p:nvSpPr>
            <p:cNvPr id="40" name="Text Box 4"/>
            <p:cNvSpPr txBox="1">
              <a:spLocks noChangeArrowheads="1"/>
            </p:cNvSpPr>
            <p:nvPr/>
          </p:nvSpPr>
          <p:spPr>
            <a:xfrm>
              <a:off x="5849199" y="2419353"/>
              <a:ext cx="568137" cy="584775"/>
            </a:xfrm>
            <a:prstGeom prst="rect">
              <a:avLst/>
            </a:prstGeom>
            <a:noFill/>
            <a:ln w="9525">
              <a:noFill/>
              <a:miter/>
            </a:ln>
            <a:effectLst/>
          </p:spPr>
          <p:txBody>
            <a:bodyPr vert="horz" wrap="none" lIns="91440" tIns="45720" rIns="91440" bIns="45720" anchor="t" anchorCtr="0"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 lang="ko-KR" altLang="en-US"/>
              </a:pPr>
              <a:r>
                <a:rPr kumimoji="1" lang="en-US" altLang="ko-KR" sz="3200" b="1">
                  <a:solidFill>
                    <a:srgbClr val="EE6F10"/>
                  </a:solidFill>
                  <a:latin typeface="+mj-lt"/>
                  <a:ea typeface="맑은 고딕"/>
                  <a:cs typeface="굴림"/>
                </a:rPr>
                <a:t>0</a:t>
              </a:r>
              <a:r>
                <a:rPr kumimoji="1" lang="ko-KR" altLang="en-US" sz="3200" b="1">
                  <a:solidFill>
                    <a:srgbClr val="EE6F10"/>
                  </a:solidFill>
                  <a:latin typeface="+mj-lt"/>
                  <a:ea typeface="맑은 고딕"/>
                  <a:cs typeface="굴림"/>
                </a:rPr>
                <a:t>3</a:t>
              </a:r>
            </a:p>
          </p:txBody>
        </p:sp>
        <p:sp>
          <p:nvSpPr>
            <p:cNvPr id="12" name="Text Box 5"/>
            <p:cNvSpPr txBox="1">
              <a:spLocks noChangeArrowheads="1"/>
            </p:cNvSpPr>
            <p:nvPr/>
          </p:nvSpPr>
          <p:spPr>
            <a:xfrm>
              <a:off x="4638261" y="2805137"/>
              <a:ext cx="3007991" cy="448424"/>
            </a:xfrm>
            <a:prstGeom prst="rect">
              <a:avLst/>
            </a:prstGeom>
            <a:noFill/>
            <a:ln w="9525">
              <a:noFill/>
              <a:miter/>
            </a:ln>
            <a:effectLst/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  <a:spAutoFit/>
            </a:bodyPr>
            <a:lstStyle/>
            <a:p>
              <a:pPr lvl="0" algn="ctr">
                <a:spcBef>
                  <a:spcPct val="0"/>
                </a:spcBef>
                <a:spcAft>
                  <a:spcPct val="0"/>
                </a:spcAft>
                <a:defRPr lang="ko-KR" altLang="en-US"/>
              </a:pPr>
              <a:r>
                <a:rPr kumimoji="1" lang="ko-KR" altLang="en-US" sz="2400" b="1">
                  <a:solidFill>
                    <a:schemeClr val="bg1"/>
                  </a:solidFill>
                  <a:latin typeface="+mj-lt"/>
                  <a:ea typeface="맑은 고딕"/>
                  <a:cs typeface="굴림"/>
                </a:rPr>
                <a:t>일본정부의 독도정책</a:t>
              </a:r>
            </a:p>
          </p:txBody>
        </p:sp>
      </p:grpSp>
      <p:sp>
        <p:nvSpPr>
          <p:cNvPr id="33" name="Text Box 9"/>
          <p:cNvSpPr txBox="1">
            <a:spLocks noChangeArrowheads="1"/>
          </p:cNvSpPr>
          <p:nvPr/>
        </p:nvSpPr>
        <p:spPr>
          <a:xfrm>
            <a:off x="2498102" y="3328083"/>
            <a:ext cx="2618005" cy="1280112"/>
          </a:xfrm>
          <a:prstGeom prst="rect">
            <a:avLst/>
          </a:prstGeom>
          <a:noFill/>
          <a:ln w="9525">
            <a:noFill/>
            <a:miter/>
          </a:ln>
          <a:effectLst/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marL="180975" indent="-180975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Font typeface="+mj-lt"/>
              <a:buAutoNum type="arabicPeriod"/>
              <a:defRPr lang="ko-KR" altLang="en-US"/>
            </a:pPr>
            <a:r>
              <a:rPr kumimoji="1" lang="ko-KR" altLang="ko-KR" sz="1300">
                <a:solidFill>
                  <a:schemeClr val="bg1"/>
                </a:solidFill>
                <a:latin typeface="+mj-lt"/>
                <a:ea typeface="맑은 고딕"/>
                <a:cs typeface="굴림"/>
              </a:rPr>
              <a:t> </a:t>
            </a:r>
            <a:r>
              <a:rPr kumimoji="1" lang="ko-KR" altLang="en-US" sz="1300">
                <a:solidFill>
                  <a:schemeClr val="bg1"/>
                </a:solidFill>
                <a:latin typeface="+mj-lt"/>
                <a:ea typeface="맑은 고딕"/>
                <a:cs typeface="굴림"/>
              </a:rPr>
              <a:t>2004-2005.02</a:t>
            </a:r>
          </a:p>
          <a:p>
            <a:pPr marL="180975" indent="-180975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Font typeface="+mj-lt"/>
              <a:buAutoNum type="arabicPeriod"/>
              <a:defRPr lang="ko-KR" altLang="en-US"/>
            </a:pPr>
            <a:r>
              <a:rPr kumimoji="1" lang="en-US" altLang="ko-KR" sz="1300">
                <a:solidFill>
                  <a:schemeClr val="bg1"/>
                </a:solidFill>
                <a:latin typeface="+mj-lt"/>
                <a:ea typeface="맑은 고딕"/>
                <a:cs typeface="굴림"/>
              </a:rPr>
              <a:t> </a:t>
            </a:r>
            <a:r>
              <a:rPr kumimoji="1" lang="ko-KR" altLang="en-US" sz="1300">
                <a:solidFill>
                  <a:schemeClr val="bg1"/>
                </a:solidFill>
                <a:latin typeface="+mj-lt"/>
                <a:ea typeface="맑은 고딕"/>
                <a:cs typeface="굴림"/>
              </a:rPr>
              <a:t>2006년</a:t>
            </a:r>
          </a:p>
          <a:p>
            <a:pPr marL="180975" indent="-180975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 lang="ko-KR" altLang="en-US"/>
            </a:pPr>
            <a:r>
              <a:rPr kumimoji="1" lang="en-US" altLang="ko-KR" sz="1300">
                <a:solidFill>
                  <a:schemeClr val="bg1"/>
                </a:solidFill>
                <a:latin typeface="+mj-lt"/>
                <a:ea typeface="맑은 고딕"/>
                <a:cs typeface="굴림"/>
              </a:rPr>
              <a:t> </a:t>
            </a:r>
            <a:r>
              <a:rPr kumimoji="1" lang="ko-KR" altLang="en-US" sz="1300">
                <a:solidFill>
                  <a:schemeClr val="bg1"/>
                </a:solidFill>
                <a:latin typeface="+mj-lt"/>
                <a:ea typeface="맑은 고딕"/>
                <a:cs typeface="굴림"/>
              </a:rPr>
              <a:t>2007년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>
          <a:xfrm>
            <a:off x="4906323" y="3328083"/>
            <a:ext cx="2618005" cy="880062"/>
          </a:xfrm>
          <a:prstGeom prst="rect">
            <a:avLst/>
          </a:prstGeom>
          <a:noFill/>
          <a:ln w="9525">
            <a:noFill/>
            <a:miter/>
          </a:ln>
          <a:effectLst/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marL="180975" indent="-180975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Font typeface="+mj-lt"/>
              <a:buAutoNum type="arabicPeriod" startAt="4"/>
              <a:defRPr lang="ko-KR" altLang="en-US"/>
            </a:pPr>
            <a:r>
              <a:rPr kumimoji="1" lang="ko-KR" altLang="ko-KR" sz="1300">
                <a:solidFill>
                  <a:schemeClr val="bg1"/>
                </a:solidFill>
                <a:latin typeface="+mj-lt"/>
                <a:ea typeface="맑은 고딕"/>
                <a:cs typeface="굴림"/>
              </a:rPr>
              <a:t> </a:t>
            </a:r>
            <a:r>
              <a:rPr kumimoji="1" lang="ko-KR" altLang="en-US" sz="1300">
                <a:solidFill>
                  <a:schemeClr val="bg1"/>
                </a:solidFill>
                <a:latin typeface="+mj-lt"/>
                <a:ea typeface="맑은 고딕"/>
                <a:cs typeface="굴림"/>
              </a:rPr>
              <a:t>2008년</a:t>
            </a:r>
          </a:p>
          <a:p>
            <a:pPr marL="180975" indent="-180975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Font typeface="+mj-lt"/>
              <a:buNone/>
              <a:defRPr lang="ko-KR" altLang="en-US"/>
            </a:pPr>
            <a:endParaRPr kumimoji="1" lang="en-US" altLang="ko-KR" sz="1300">
              <a:solidFill>
                <a:schemeClr val="bg1"/>
              </a:solidFill>
              <a:latin typeface="+mj-lt"/>
              <a:ea typeface="맑은 고딕"/>
              <a:cs typeface="굴림"/>
            </a:endParaRPr>
          </a:p>
        </p:txBody>
      </p:sp>
      <p:cxnSp>
        <p:nvCxnSpPr>
          <p:cNvPr id="5" name="직선 연결선 4"/>
          <p:cNvCxnSpPr/>
          <p:nvPr/>
        </p:nvCxnSpPr>
        <p:spPr>
          <a:xfrm>
            <a:off x="4572000" y="3568435"/>
            <a:ext cx="0" cy="955396"/>
          </a:xfrm>
          <a:prstGeom prst="line">
            <a:avLst/>
          </a:prstGeom>
          <a:ln w="6350" cap="rnd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직사각형 13"/>
          <p:cNvSpPr/>
          <p:nvPr/>
        </p:nvSpPr>
        <p:spPr>
          <a:xfrm>
            <a:off x="2389712" y="3032956"/>
            <a:ext cx="4364576" cy="23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>
              <a:latin typeface="+mj-lt"/>
              <a:ea typeface="맑은 고딕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ko-KR" altLang="en-US"/>
              <a:t>2004~2005.2월</a:t>
            </a: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1031539"/>
            <a:ext cx="4572000" cy="3429000"/>
          </a:xfrm>
          <a:prstGeom prst="rect">
            <a:avLst/>
          </a:prstGeom>
        </p:spPr>
      </p:pic>
      <p:sp>
        <p:nvSpPr>
          <p:cNvPr id="9" name="내용 개체 틀 36"/>
          <p:cNvSpPr>
            <a:spLocks noGrp="1"/>
          </p:cNvSpPr>
          <p:nvPr>
            <p:ph idx="1"/>
          </p:nvPr>
        </p:nvSpPr>
        <p:spPr>
          <a:xfrm>
            <a:off x="4571999" y="3429000"/>
            <a:ext cx="4571999" cy="2492896"/>
          </a:xfrm>
        </p:spPr>
        <p:txBody>
          <a:bodyPr vert="horz" lIns="91440" tIns="45720" rIns="91440" bIns="45720">
            <a:normAutofit/>
          </a:bodyPr>
          <a:lstStyle/>
          <a:p>
            <a:pPr lvl="0">
              <a:defRPr lang="ko-KR" altLang="en-US"/>
            </a:pPr>
            <a:r>
              <a:rPr lang="ko-KR" altLang="en-US" sz="1400" b="1" i="0">
                <a:latin typeface="맑은 고딕"/>
                <a:ea typeface="함초롬바탕"/>
                <a:cs typeface="맑은 고딕"/>
              </a:rPr>
              <a:t>2004</a:t>
            </a:r>
            <a:r>
              <a:rPr lang="ko-KR" altLang="en-US" sz="1400" b="1" i="0">
                <a:latin typeface="함초롬바탕"/>
                <a:ea typeface="함초롬바탕"/>
                <a:cs typeface="맑은 고딕"/>
              </a:rPr>
              <a:t>년~2005년 2월(시마네현의 독도의날 조례 제정 이전)</a:t>
            </a:r>
          </a:p>
          <a:p>
            <a:pPr lvl="0">
              <a:defRPr lang="ko-KR" altLang="en-US"/>
            </a:pPr>
            <a:r>
              <a:rPr lang="ko-KR" altLang="en-US" sz="1400" b="1" i="0">
                <a:latin typeface="함초롬바탕"/>
                <a:ea typeface="함초롬바탕"/>
                <a:cs typeface="맑은 고딕"/>
              </a:rPr>
              <a:t> 한-일간 독도 영유권 갈등은 일본의 역사교과서 등에서의 독도 관련 기술 문제, 우리의 독도 관련</a:t>
            </a:r>
          </a:p>
          <a:p>
            <a:pPr lvl="0">
              <a:defRPr lang="ko-KR" altLang="en-US"/>
            </a:pPr>
            <a:r>
              <a:rPr lang="ko-KR" altLang="en-US" sz="1400" b="1" i="0">
                <a:latin typeface="함초롬바탕"/>
                <a:ea typeface="함초롬바탕"/>
                <a:cs typeface="맑은 고딕"/>
              </a:rPr>
              <a:t>관할권 행사에 대한 일측의 문제 제기, 독도 수역에서의 양국 어선단속 등 다양한 형태로 전개</a:t>
            </a:r>
          </a:p>
          <a:p>
            <a:pPr lvl="0">
              <a:defRPr lang="ko-KR" altLang="en-US"/>
            </a:pPr>
            <a:r>
              <a:rPr lang="ko-KR" altLang="en-US" sz="1400" b="1" i="0">
                <a:latin typeface="함초롬바탕"/>
                <a:ea typeface="함초롬바탕"/>
                <a:cs typeface="맑은 고딕"/>
              </a:rPr>
              <a:t>- 04.1월 우리 정부의 독도 우표 발행에 대한 항의</a:t>
            </a:r>
          </a:p>
          <a:p>
            <a:pPr lvl="0">
              <a:defRPr lang="ko-KR" altLang="en-US"/>
            </a:pPr>
            <a:r>
              <a:rPr lang="ko-KR" altLang="en-US" sz="1400" b="1" i="0">
                <a:latin typeface="함초롬바탕"/>
                <a:ea typeface="함초롬바탕"/>
                <a:cs typeface="맑은 고딕"/>
              </a:rPr>
              <a:t>- 04.3월 일본 외무성 홈페이지 독도 영유권 기술 강화</a:t>
            </a:r>
          </a:p>
          <a:p>
            <a:pPr lvl="0">
              <a:defRPr lang="ko-KR" altLang="en-US"/>
            </a:pPr>
            <a:r>
              <a:rPr lang="ko-KR" altLang="en-US" sz="1400" b="1" i="0">
                <a:latin typeface="함초롬바탕"/>
                <a:ea typeface="함초롬바탕"/>
                <a:cs typeface="맑은 고딕"/>
              </a:rPr>
              <a:t>- 04.4월 일본 우익단체 회원의 독도 상륙 기도</a:t>
            </a:r>
          </a:p>
          <a:p>
            <a:pPr lvl="0">
              <a:defRPr lang="ko-KR" altLang="en-US"/>
            </a:pPr>
            <a:r>
              <a:rPr lang="ko-KR" altLang="en-US" sz="1400" b="1" i="0">
                <a:latin typeface="함초롬바탕"/>
                <a:ea typeface="함초롬바탕"/>
                <a:cs typeface="맑은 고딕"/>
              </a:rPr>
              <a:t>- 04.7월 우리 “탐해2호”의 독도 인근수역 탐사활동 항의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ko-KR" altLang="en-US"/>
              <a:t>2004~2005.2월</a:t>
            </a:r>
          </a:p>
        </p:txBody>
      </p:sp>
      <p:sp>
        <p:nvSpPr>
          <p:cNvPr id="9" name="내용 개체 틀 36"/>
          <p:cNvSpPr>
            <a:spLocks noGrp="1"/>
          </p:cNvSpPr>
          <p:nvPr>
            <p:ph idx="1"/>
          </p:nvPr>
        </p:nvSpPr>
        <p:spPr>
          <a:xfrm>
            <a:off x="4572000" y="3429000"/>
            <a:ext cx="4571999" cy="3276364"/>
          </a:xfrm>
        </p:spPr>
        <p:txBody>
          <a:bodyPr vert="horz" lIns="91440" tIns="45720" rIns="91440" bIns="45720">
            <a:normAutofit/>
          </a:bodyPr>
          <a:lstStyle/>
          <a:p>
            <a:pPr lvl="0">
              <a:defRPr lang="ko-KR" altLang="en-US"/>
            </a:pPr>
            <a:r>
              <a:rPr lang="ko-KR" altLang="en-US" sz="1500" b="1" i="0">
                <a:latin typeface="함초롬바탕"/>
                <a:ea typeface="함초롬바탕"/>
                <a:cs typeface="맑은 고딕"/>
              </a:rPr>
              <a:t>일본 시마네현의 “독도의 날” 조례 제정(2005년 2월23일 법안상정 및 3월16일 법안 통과)</a:t>
            </a:r>
          </a:p>
          <a:p>
            <a:pPr lvl="0">
              <a:defRPr lang="ko-KR" altLang="en-US"/>
            </a:pPr>
            <a:endParaRPr lang="ko-KR" altLang="en-US" sz="1500" b="1" i="0">
              <a:latin typeface="함초롬바탕"/>
              <a:ea typeface="함초롬바탕"/>
              <a:cs typeface="맑은 고딕"/>
            </a:endParaRPr>
          </a:p>
          <a:p>
            <a:pPr lvl="0">
              <a:defRPr lang="ko-KR" altLang="en-US"/>
            </a:pPr>
            <a:r>
              <a:rPr lang="ko-KR" altLang="en-US" sz="1500" b="1" i="0">
                <a:latin typeface="함초롬바탕"/>
                <a:ea typeface="함초롬바탕"/>
                <a:cs typeface="맑은 고딕"/>
              </a:rPr>
              <a:t>일본 시마네현은 2월22일을 독도의 날로 제정하는 조례안을 현의회에 정식 상정</a:t>
            </a:r>
          </a:p>
          <a:p>
            <a:pPr lvl="0">
              <a:defRPr lang="ko-KR" altLang="en-US"/>
            </a:pPr>
            <a:endParaRPr lang="ko-KR" altLang="en-US" sz="1500" b="1" i="0">
              <a:latin typeface="함초롬바탕"/>
              <a:ea typeface="함초롬바탕"/>
              <a:cs typeface="맑은 고딕"/>
            </a:endParaRPr>
          </a:p>
          <a:p>
            <a:pPr lvl="0">
              <a:defRPr lang="ko-KR" altLang="en-US"/>
            </a:pPr>
            <a:r>
              <a:rPr lang="ko-KR" altLang="en-US" sz="1500" b="1" i="0">
                <a:latin typeface="함초롬바탕"/>
                <a:ea typeface="함초롬바탕"/>
                <a:cs typeface="맑은 고딕"/>
              </a:rPr>
              <a:t>다카노 주한 일본대사 망언(2005년 2월2일)</a:t>
            </a:r>
          </a:p>
          <a:p>
            <a:pPr lvl="0">
              <a:defRPr lang="ko-KR" altLang="en-US"/>
            </a:pPr>
            <a:r>
              <a:rPr lang="ko-KR" altLang="en-US" sz="1500" b="1" i="0">
                <a:latin typeface="함초롬바탕"/>
                <a:ea typeface="함초롬바탕"/>
                <a:cs typeface="맑은 고딕"/>
              </a:rPr>
              <a:t>외신기자클럽 초청 간담회에서 “독도는 역사적, 법적으로 일본의 영토”라고 발언</a:t>
            </a:r>
          </a:p>
          <a:p>
            <a:pPr lvl="0">
              <a:defRPr lang="ko-KR" altLang="en-US"/>
            </a:pPr>
            <a:r>
              <a:rPr lang="ko-KR" altLang="en-US" sz="1500" b="1" i="0">
                <a:latin typeface="함초롬바탕"/>
                <a:ea typeface="함초롬바탕"/>
                <a:cs typeface="맑은 고딕"/>
              </a:rPr>
              <a:t>일본 중학교 교과서 검정결과 발표(2005년 4월5일)</a:t>
            </a:r>
          </a:p>
          <a:p>
            <a:pPr lvl="0">
              <a:defRPr lang="ko-KR" altLang="en-US"/>
            </a:pPr>
            <a:r>
              <a:rPr lang="ko-KR" altLang="en-US" sz="1500" b="1" i="0">
                <a:latin typeface="함초롬바탕"/>
                <a:ea typeface="함초롬바탕"/>
                <a:cs typeface="맑은 고딕"/>
              </a:rPr>
              <a:t> ‘후소샤’ 역사교과서 등에서 “독도(다케시마)는 역사적, 국제법적으로 일본 고유의 영토”라고 기술</a:t>
            </a:r>
            <a:endParaRPr lang="ko-KR" altLang="en-US" sz="1000" b="1" i="0">
              <a:latin typeface="함초롬바탕"/>
              <a:ea typeface="함초롬바탕"/>
              <a:cs typeface="맑은 고딕"/>
            </a:endParaRPr>
          </a:p>
          <a:p>
            <a:pPr lvl="0">
              <a:defRPr lang="ko-KR" altLang="en-US"/>
            </a:pPr>
            <a:endParaRPr lang="ko-KR" altLang="en-US" sz="1000" b="1" i="0">
              <a:latin typeface="함초롬바탕"/>
              <a:ea typeface="함초롬바탕"/>
              <a:cs typeface="맑은 고딕"/>
            </a:endParaRP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872716"/>
            <a:ext cx="4572000" cy="33676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ko-KR" altLang="en-US"/>
              <a:t>2006년</a:t>
            </a:r>
          </a:p>
        </p:txBody>
      </p:sp>
      <p:sp>
        <p:nvSpPr>
          <p:cNvPr id="9" name="내용 개체 틀 36"/>
          <p:cNvSpPr>
            <a:spLocks noGrp="1"/>
          </p:cNvSpPr>
          <p:nvPr>
            <p:ph idx="1"/>
          </p:nvPr>
        </p:nvSpPr>
        <p:spPr>
          <a:xfrm>
            <a:off x="4572000" y="3429000"/>
            <a:ext cx="4572000" cy="3276364"/>
          </a:xfrm>
        </p:spPr>
        <p:txBody>
          <a:bodyPr vert="horz" lIns="91440" tIns="45720" rIns="91440" bIns="45720">
            <a:normAutofit lnSpcReduction="10000"/>
          </a:bodyPr>
          <a:lstStyle/>
          <a:p>
            <a:pPr lvl="0">
              <a:defRPr lang="ko-KR" altLang="en-US"/>
            </a:pPr>
            <a:r>
              <a:rPr lang="ko-KR" altLang="en-US" sz="1400" b="1" i="0">
                <a:latin typeface="함초롬바탕"/>
                <a:ea typeface="함초롬바탕"/>
                <a:cs typeface="맑은 고딕"/>
              </a:rPr>
              <a:t>  </a:t>
            </a:r>
          </a:p>
          <a:p>
            <a:pPr lvl="0">
              <a:defRPr lang="ko-KR" altLang="en-US"/>
            </a:pPr>
            <a:r>
              <a:rPr lang="ko-KR" altLang="en-US" sz="1400" b="1" i="0">
                <a:latin typeface="함초롬바탕"/>
                <a:ea typeface="함초롬바탕"/>
                <a:cs typeface="맑은 고딕"/>
              </a:rPr>
              <a:t> 2006년 4월, 일본의 우리 EEZ내 해저지형조사 시도</a:t>
            </a:r>
          </a:p>
          <a:p>
            <a:pPr lvl="0">
              <a:defRPr lang="ko-KR" altLang="en-US"/>
            </a:pPr>
            <a:r>
              <a:rPr lang="ko-KR" altLang="en-US" sz="1400" b="1" i="0">
                <a:latin typeface="함초롬바탕"/>
                <a:ea typeface="함초롬바탕"/>
                <a:cs typeface="맑은 고딕"/>
              </a:rPr>
              <a:t> 일측은 4.13 관보를 통해 4.3-6.30간 우리 EEZ수역을 포함한 동해상에서의 해저지형 탐사계획을 통보</a:t>
            </a:r>
          </a:p>
          <a:p>
            <a:pPr lvl="0">
              <a:defRPr lang="ko-KR" altLang="en-US"/>
            </a:pPr>
            <a:endParaRPr lang="ko-KR" altLang="en-US" sz="1400" b="1" i="0">
              <a:latin typeface="함초롬바탕"/>
              <a:ea typeface="함초롬바탕"/>
              <a:cs typeface="맑은 고딕"/>
            </a:endParaRPr>
          </a:p>
          <a:p>
            <a:pPr lvl="0">
              <a:defRPr lang="ko-KR" altLang="en-US"/>
            </a:pPr>
            <a:r>
              <a:rPr lang="ko-KR" altLang="en-US" sz="1400" b="1" i="0">
                <a:latin typeface="함초롬바탕"/>
                <a:ea typeface="함초롬바탕"/>
                <a:cs typeface="맑은 고딕"/>
              </a:rPr>
              <a:t>- 06.6월, 국제수로기구(IHO) 회의시 우리측이 동해상 해저지형의 한국명 등록을 추진하는 데 대한</a:t>
            </a:r>
          </a:p>
          <a:p>
            <a:pPr lvl="0">
              <a:defRPr lang="ko-KR" altLang="en-US"/>
            </a:pPr>
            <a:r>
              <a:rPr lang="ko-KR" altLang="en-US" sz="1400" b="1" i="0">
                <a:latin typeface="함초롬바탕"/>
                <a:ea typeface="함초롬바탕"/>
                <a:cs typeface="맑은 고딕"/>
              </a:rPr>
              <a:t>대응조치로서 해저지형조사를 실시한다고 주장</a:t>
            </a:r>
          </a:p>
          <a:p>
            <a:pPr lvl="0">
              <a:defRPr lang="ko-KR" altLang="en-US"/>
            </a:pPr>
            <a:endParaRPr lang="ko-KR" altLang="en-US" sz="1400" b="1" i="0">
              <a:latin typeface="함초롬바탕"/>
              <a:ea typeface="함초롬바탕"/>
              <a:cs typeface="맑은 고딕"/>
            </a:endParaRPr>
          </a:p>
          <a:p>
            <a:pPr lvl="0">
              <a:defRPr lang="ko-KR" altLang="en-US"/>
            </a:pPr>
            <a:r>
              <a:rPr lang="ko-KR" altLang="en-US" sz="1400" b="1" i="0">
                <a:latin typeface="함초롬바탕"/>
                <a:ea typeface="함초롬바탕"/>
                <a:cs typeface="맑은 고딕"/>
              </a:rPr>
              <a:t>제5차 한·일 EEZ 경계획정 협상 개최(2006년 6월12~13일)</a:t>
            </a:r>
          </a:p>
          <a:p>
            <a:pPr lvl="0">
              <a:defRPr lang="ko-KR" altLang="en-US"/>
            </a:pPr>
            <a:r>
              <a:rPr lang="ko-KR" altLang="en-US" sz="1400" b="1" i="0">
                <a:latin typeface="함초롬바탕"/>
                <a:ea typeface="함초롬바탕"/>
                <a:cs typeface="맑은 고딕"/>
              </a:rPr>
              <a:t>4.21~22, 양국 차관회의 협의에 따라 5년만에 재개된 동 회의에서 양국은 EEZ 경계에 대한</a:t>
            </a:r>
          </a:p>
          <a:p>
            <a:pPr lvl="0">
              <a:defRPr lang="ko-KR" altLang="en-US"/>
            </a:pPr>
            <a:r>
              <a:rPr lang="ko-KR" altLang="en-US" sz="1400" b="1" i="0">
                <a:latin typeface="함초롬바탕"/>
                <a:ea typeface="함초롬바탕"/>
                <a:cs typeface="맑은 고딕"/>
              </a:rPr>
              <a:t>이견차이를 확인하고 성과없이 종료</a:t>
            </a:r>
          </a:p>
          <a:p>
            <a:pPr lvl="0">
              <a:defRPr lang="ko-KR" altLang="en-US"/>
            </a:pPr>
            <a:r>
              <a:rPr lang="ko-KR" altLang="en-US" sz="1400" b="1" i="0">
                <a:latin typeface="함초롬바탕"/>
                <a:ea typeface="함초롬바탕"/>
                <a:cs typeface="맑은 고딕"/>
              </a:rPr>
              <a:t>- 일측은 독도가 자국영토라는 종래의 주장 견지</a:t>
            </a: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836712"/>
            <a:ext cx="4572000" cy="30603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ko-KR" altLang="en-US"/>
              <a:t>2006년</a:t>
            </a:r>
          </a:p>
        </p:txBody>
      </p:sp>
      <p:sp>
        <p:nvSpPr>
          <p:cNvPr id="9" name="내용 개체 틀 36"/>
          <p:cNvSpPr>
            <a:spLocks noGrp="1"/>
          </p:cNvSpPr>
          <p:nvPr>
            <p:ph idx="1"/>
          </p:nvPr>
        </p:nvSpPr>
        <p:spPr>
          <a:xfrm>
            <a:off x="4572000" y="3429000"/>
            <a:ext cx="4572000" cy="3276364"/>
          </a:xfrm>
        </p:spPr>
        <p:txBody>
          <a:bodyPr vert="horz" lIns="91440" tIns="45720" rIns="91440" bIns="45720">
            <a:normAutofit lnSpcReduction="10000"/>
          </a:bodyPr>
          <a:lstStyle/>
          <a:p>
            <a:pPr lvl="0">
              <a:defRPr lang="ko-KR" altLang="en-US"/>
            </a:pPr>
            <a:r>
              <a:rPr lang="ko-KR" altLang="en-US" sz="1400" b="1" i="0">
                <a:latin typeface="함초롬바탕"/>
                <a:ea typeface="함초롬바탕"/>
                <a:cs typeface="맑은 고딕"/>
              </a:rPr>
              <a:t>  </a:t>
            </a:r>
            <a:endParaRPr lang="ko-KR" altLang="en-US" b="1" i="0">
              <a:latin typeface="함초롬바탕"/>
              <a:ea typeface="함초롬바탕"/>
              <a:cs typeface="맑은 고딕"/>
            </a:endParaRPr>
          </a:p>
          <a:p>
            <a:pPr lvl="0">
              <a:defRPr lang="ko-KR" altLang="en-US"/>
            </a:pPr>
            <a:r>
              <a:rPr lang="ko-KR" altLang="en-US" sz="1200" b="1" i="0">
                <a:latin typeface="함초롬바탕"/>
                <a:ea typeface="함초롬바탕"/>
                <a:cs typeface="맑은 고딕"/>
              </a:rPr>
              <a:t>독도 인근 수역의 해류조사 관련 항의(2006년 7월5일)</a:t>
            </a:r>
          </a:p>
          <a:p>
            <a:pPr lvl="0">
              <a:defRPr lang="ko-KR" altLang="en-US"/>
            </a:pPr>
            <a:r>
              <a:rPr lang="ko-KR" altLang="en-US" sz="1200" b="1" i="0">
                <a:latin typeface="함초롬바탕"/>
                <a:ea typeface="함초롬바탕"/>
                <a:cs typeface="맑은 고딕"/>
              </a:rPr>
              <a:t>○ 일측은 01년부터 매년 실시하고 있는 우리의 해류조사 수역이 일측 EEZ내 일부라고 주장하며 동 조사계획의 철회를 요구</a:t>
            </a:r>
          </a:p>
          <a:p>
            <a:pPr lvl="0">
              <a:defRPr lang="ko-KR" altLang="en-US"/>
            </a:pPr>
            <a:endParaRPr lang="ko-KR" altLang="en-US" b="1" i="0">
              <a:latin typeface="함초롬바탕"/>
              <a:ea typeface="함초롬바탕"/>
              <a:cs typeface="맑은 고딕"/>
            </a:endParaRPr>
          </a:p>
          <a:p>
            <a:pPr lvl="0">
              <a:defRPr lang="ko-KR" altLang="en-US"/>
            </a:pPr>
            <a:r>
              <a:rPr lang="ko-KR" altLang="en-US" sz="1200" b="1" i="0">
                <a:latin typeface="함초롬바탕"/>
                <a:ea typeface="함초롬바탕"/>
                <a:cs typeface="맑은 고딕"/>
              </a:rPr>
              <a:t>일본 주재 외신기자단(11명), 독도 방문(2006년 7월24일)</a:t>
            </a:r>
          </a:p>
          <a:p>
            <a:pPr lvl="0">
              <a:defRPr lang="ko-KR" altLang="en-US"/>
            </a:pPr>
            <a:endParaRPr lang="ko-KR" altLang="en-US" sz="1200" b="1" i="0">
              <a:latin typeface="함초롬바탕"/>
              <a:ea typeface="함초롬바탕"/>
              <a:cs typeface="맑은 고딕"/>
            </a:endParaRPr>
          </a:p>
          <a:p>
            <a:pPr lvl="0">
              <a:defRPr lang="ko-KR" altLang="en-US"/>
            </a:pPr>
            <a:r>
              <a:rPr lang="ko-KR" altLang="en-US" sz="1200" b="1" i="0">
                <a:latin typeface="함초롬바탕"/>
                <a:ea typeface="함초롬바탕"/>
                <a:cs typeface="맑은 고딕"/>
              </a:rPr>
              <a:t>제6차 한·일 배타적경제수역(EEZ) 경계획정회담 개최(2006년 9월4~5일, 서울)</a:t>
            </a:r>
          </a:p>
          <a:p>
            <a:pPr lvl="0">
              <a:defRPr lang="ko-KR" altLang="en-US"/>
            </a:pPr>
            <a:endParaRPr lang="ko-KR" altLang="en-US" sz="1200" b="1" i="0">
              <a:latin typeface="함초롬바탕"/>
              <a:ea typeface="함초롬바탕"/>
              <a:cs typeface="맑은 고딕"/>
            </a:endParaRPr>
          </a:p>
          <a:p>
            <a:pPr lvl="0">
              <a:defRPr lang="ko-KR" altLang="en-US"/>
            </a:pPr>
            <a:r>
              <a:rPr lang="ko-KR" altLang="en-US" sz="1200" b="1" i="0">
                <a:latin typeface="함초롬바탕"/>
                <a:ea typeface="함초롬바탕"/>
                <a:cs typeface="맑은 고딕"/>
              </a:rPr>
              <a:t>제3차 한·일 차관급 전략대화(2006년 9월6~7일)</a:t>
            </a:r>
          </a:p>
          <a:p>
            <a:pPr lvl="0">
              <a:defRPr lang="ko-KR" altLang="en-US"/>
            </a:pPr>
            <a:endParaRPr lang="ko-KR" altLang="en-US" sz="1200" b="1" i="0">
              <a:latin typeface="함초롬바탕"/>
              <a:ea typeface="함초롬바탕"/>
              <a:cs typeface="맑은 고딕"/>
            </a:endParaRPr>
          </a:p>
          <a:p>
            <a:pPr lvl="0">
              <a:defRPr lang="ko-KR" altLang="en-US"/>
            </a:pPr>
            <a:r>
              <a:rPr lang="ko-KR" altLang="en-US" sz="1200" b="1" i="0">
                <a:latin typeface="함초롬바탕"/>
                <a:ea typeface="함초롬바탕"/>
                <a:cs typeface="맑은 고딕"/>
              </a:rPr>
              <a:t>동해 방사능 공동조사 한·일 실무전문가회의 개최(2006년 9월15일, 동경)</a:t>
            </a:r>
          </a:p>
          <a:p>
            <a:pPr lvl="0">
              <a:defRPr lang="ko-KR" altLang="en-US"/>
            </a:pPr>
            <a:endParaRPr lang="ko-KR" altLang="en-US" sz="1200" b="1" i="0">
              <a:latin typeface="함초롬바탕"/>
              <a:ea typeface="함초롬바탕"/>
              <a:cs typeface="맑은 고딕"/>
            </a:endParaRPr>
          </a:p>
          <a:p>
            <a:pPr lvl="0">
              <a:defRPr lang="ko-KR" altLang="en-US"/>
            </a:pPr>
            <a:r>
              <a:rPr lang="ko-KR" altLang="en-US" sz="1200" b="1" i="0">
                <a:latin typeface="함초롬바탕"/>
                <a:ea typeface="함초롬바탕"/>
                <a:cs typeface="맑은 고딕"/>
              </a:rPr>
              <a:t>한·일 동해 방사능 공동조사 실시(2006년 10월7~14일)</a:t>
            </a: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872716"/>
            <a:ext cx="4876800" cy="2743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ko-KR" altLang="en-US"/>
              <a:t>2007년</a:t>
            </a:r>
          </a:p>
        </p:txBody>
      </p:sp>
      <p:sp>
        <p:nvSpPr>
          <p:cNvPr id="9" name="내용 개체 틀 36"/>
          <p:cNvSpPr>
            <a:spLocks noGrp="1"/>
          </p:cNvSpPr>
          <p:nvPr>
            <p:ph idx="1"/>
          </p:nvPr>
        </p:nvSpPr>
        <p:spPr>
          <a:xfrm>
            <a:off x="4572000" y="3429000"/>
            <a:ext cx="4572000" cy="3276364"/>
          </a:xfrm>
        </p:spPr>
        <p:txBody>
          <a:bodyPr vert="horz" lIns="91440" tIns="45720" rIns="91440" bIns="45720">
            <a:normAutofit lnSpcReduction="10000"/>
          </a:bodyPr>
          <a:lstStyle/>
          <a:p>
            <a:pPr lvl="0">
              <a:defRPr lang="ko-KR" altLang="en-US"/>
            </a:pPr>
            <a:r>
              <a:rPr lang="ko-KR" altLang="en-US" sz="1700" b="1" i="0">
                <a:latin typeface="함초롬바탕"/>
                <a:ea typeface="함초롬바탕"/>
                <a:cs typeface="맑은 고딕"/>
              </a:rPr>
              <a:t>  </a:t>
            </a:r>
            <a:endParaRPr lang="ko-KR" altLang="en-US" sz="1900" b="1" i="0">
              <a:latin typeface="함초롬바탕"/>
              <a:ea typeface="함초롬바탕"/>
              <a:cs typeface="맑은 고딕"/>
            </a:endParaRPr>
          </a:p>
          <a:p>
            <a:pPr lvl="0">
              <a:defRPr lang="ko-KR" altLang="en-US"/>
            </a:pPr>
            <a:r>
              <a:rPr lang="ko-KR" altLang="en-US" sz="1300" b="1" i="0">
                <a:latin typeface="함초롬바탕"/>
                <a:ea typeface="함초롬바탕"/>
                <a:cs typeface="맑은 고딕"/>
              </a:rPr>
              <a:t>시마네현, ‘독도의 날’ 2주년 기념 독도자료관 개관(2007년 2월22일)</a:t>
            </a:r>
            <a:endParaRPr lang="ko-KR" altLang="en-US" sz="1500" b="1" i="0">
              <a:latin typeface="함초롬바탕"/>
              <a:ea typeface="함초롬바탕"/>
              <a:cs typeface="맑은 고딕"/>
            </a:endParaRPr>
          </a:p>
          <a:p>
            <a:pPr lvl="0">
              <a:defRPr lang="ko-KR" altLang="en-US"/>
            </a:pPr>
            <a:endParaRPr lang="ko-KR" altLang="en-US" sz="1900" b="1" i="0">
              <a:latin typeface="함초롬바탕"/>
              <a:ea typeface="함초롬바탕"/>
              <a:cs typeface="맑은 고딕"/>
            </a:endParaRPr>
          </a:p>
          <a:p>
            <a:pPr lvl="0">
              <a:defRPr lang="ko-KR" altLang="en-US"/>
            </a:pPr>
            <a:r>
              <a:rPr lang="ko-KR" altLang="en-US" sz="1300" b="1" i="0">
                <a:latin typeface="함초롬바탕"/>
                <a:ea typeface="함초롬바탕"/>
                <a:cs typeface="맑은 고딕"/>
              </a:rPr>
              <a:t>시마네현, ‘독도의 날’ 2주년 기념식 및 포럼 개최(2007년 2월24일)</a:t>
            </a:r>
            <a:endParaRPr lang="ko-KR" altLang="en-US" sz="1500" b="1" i="0">
              <a:latin typeface="함초롬바탕"/>
              <a:ea typeface="함초롬바탕"/>
              <a:cs typeface="맑은 고딕"/>
            </a:endParaRPr>
          </a:p>
          <a:p>
            <a:pPr lvl="0">
              <a:defRPr lang="ko-KR" altLang="en-US"/>
            </a:pPr>
            <a:endParaRPr lang="ko-KR" altLang="en-US" sz="1500" b="1" i="0">
              <a:latin typeface="함초롬바탕"/>
              <a:ea typeface="함초롬바탕"/>
              <a:cs typeface="맑은 고딕"/>
            </a:endParaRPr>
          </a:p>
          <a:p>
            <a:pPr lvl="0">
              <a:defRPr lang="ko-KR" altLang="en-US"/>
            </a:pPr>
            <a:r>
              <a:rPr lang="ko-KR" altLang="en-US" sz="1300" b="1" i="0">
                <a:latin typeface="함초롬바탕"/>
                <a:ea typeface="함초롬바탕"/>
                <a:cs typeface="맑은 고딕"/>
              </a:rPr>
              <a:t>제7차 한·일 배타적경제수역(EEZ) 경계획정회담 개최(2007년 3월5일, 동경)</a:t>
            </a:r>
            <a:endParaRPr lang="ko-KR" altLang="en-US" sz="1500" b="1" i="0">
              <a:latin typeface="함초롬바탕"/>
              <a:ea typeface="함초롬바탕"/>
              <a:cs typeface="맑은 고딕"/>
            </a:endParaRPr>
          </a:p>
          <a:p>
            <a:pPr lvl="0">
              <a:defRPr lang="ko-KR" altLang="en-US"/>
            </a:pPr>
            <a:endParaRPr lang="ko-KR" altLang="en-US" sz="1500" b="1" i="0">
              <a:latin typeface="함초롬바탕"/>
              <a:ea typeface="함초롬바탕"/>
              <a:cs typeface="맑은 고딕"/>
            </a:endParaRPr>
          </a:p>
          <a:p>
            <a:pPr lvl="0">
              <a:defRPr lang="ko-KR" altLang="en-US"/>
            </a:pPr>
            <a:r>
              <a:rPr lang="ko-KR" altLang="en-US" sz="1300" b="1" i="0">
                <a:latin typeface="함초롬바탕"/>
                <a:ea typeface="함초롬바탕"/>
                <a:cs typeface="맑은 고딕"/>
              </a:rPr>
              <a:t>제8차 한·일 배타적경제수역(EEZ) 경계획정회담 개최(2007년 6월18일, 서울)</a:t>
            </a:r>
            <a:endParaRPr lang="ko-KR" altLang="en-US" sz="1500" b="1" i="0">
              <a:latin typeface="함초롬바탕"/>
              <a:ea typeface="함초롬바탕"/>
              <a:cs typeface="맑은 고딕"/>
            </a:endParaRPr>
          </a:p>
          <a:p>
            <a:pPr lvl="0">
              <a:defRPr lang="ko-KR" altLang="en-US"/>
            </a:pPr>
            <a:endParaRPr lang="ko-KR" altLang="en-US" sz="1500" b="1" i="0">
              <a:latin typeface="함초롬바탕"/>
              <a:ea typeface="함초롬바탕"/>
              <a:cs typeface="맑은 고딕"/>
            </a:endParaRPr>
          </a:p>
          <a:p>
            <a:pPr lvl="0">
              <a:defRPr lang="ko-KR" altLang="en-US"/>
            </a:pPr>
            <a:r>
              <a:rPr lang="ko-KR" altLang="en-US" sz="1300" b="1" i="0">
                <a:latin typeface="함초롬바탕"/>
                <a:ea typeface="함초롬바탕"/>
                <a:cs typeface="맑은 고딕"/>
              </a:rPr>
              <a:t>해저지명소위(SCUFN) 개최(2007년 7월9~11일, 모나코)</a:t>
            </a:r>
            <a:endParaRPr lang="ko-KR" altLang="en-US" sz="1500" b="1" i="0">
              <a:latin typeface="함초롬바탕"/>
              <a:ea typeface="함초롬바탕"/>
              <a:cs typeface="맑은 고딕"/>
            </a:endParaRPr>
          </a:p>
          <a:p>
            <a:pPr lvl="0">
              <a:defRPr lang="ko-KR" altLang="en-US"/>
            </a:pPr>
            <a:endParaRPr lang="ko-KR" altLang="en-US" sz="1200" b="1" i="0">
              <a:latin typeface="함초롬바탕"/>
              <a:ea typeface="함초롬바탕"/>
              <a:cs typeface="맑은 고딕"/>
            </a:endParaRPr>
          </a:p>
          <a:p>
            <a:pPr lvl="0">
              <a:defRPr lang="ko-KR" altLang="en-US"/>
            </a:pPr>
            <a:endParaRPr lang="ko-KR" altLang="en-US" sz="1200" b="1" i="0">
              <a:latin typeface="함초롬바탕"/>
              <a:ea typeface="함초롬바탕"/>
              <a:cs typeface="맑은 고딕"/>
            </a:endParaRPr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908720"/>
            <a:ext cx="4572000" cy="32043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ko-KR" altLang="en-US"/>
              <a:t>2008년</a:t>
            </a:r>
          </a:p>
        </p:txBody>
      </p:sp>
      <p:sp>
        <p:nvSpPr>
          <p:cNvPr id="9" name="내용 개체 틀 36"/>
          <p:cNvSpPr>
            <a:spLocks noGrp="1"/>
          </p:cNvSpPr>
          <p:nvPr>
            <p:ph idx="1"/>
          </p:nvPr>
        </p:nvSpPr>
        <p:spPr>
          <a:xfrm>
            <a:off x="2286000" y="5661248"/>
            <a:ext cx="4554252" cy="1196751"/>
          </a:xfrm>
        </p:spPr>
        <p:txBody>
          <a:bodyPr vert="horz" lIns="91440" tIns="45720" rIns="91440" bIns="45720">
            <a:normAutofit lnSpcReduction="10000"/>
          </a:bodyPr>
          <a:lstStyle/>
          <a:p>
            <a:pPr lvl="0">
              <a:defRPr lang="ko-KR" altLang="en-US"/>
            </a:pPr>
            <a:r>
              <a:rPr lang="ko-KR" altLang="en-US" sz="2100" b="1" i="0">
                <a:latin typeface="함초롬바탕"/>
                <a:ea typeface="함초롬바탕"/>
                <a:cs typeface="맑은 고딕"/>
              </a:rPr>
              <a:t> </a:t>
            </a:r>
            <a:r>
              <a:rPr lang="ko-KR" altLang="en-US" sz="1400" b="1" i="0">
                <a:latin typeface="함초롬바탕"/>
                <a:ea typeface="함초롬바탕"/>
                <a:cs typeface="맑은 고딕"/>
              </a:rPr>
              <a:t>일본 중학교 교과서 ‘독도 영유권 주장’ 명기 (08.5.18)</a:t>
            </a:r>
          </a:p>
          <a:p>
            <a:pPr lvl="0">
              <a:defRPr lang="ko-KR" altLang="en-US"/>
            </a:pPr>
            <a:endParaRPr lang="ko-KR" altLang="en-US" sz="1400" b="1" i="0">
              <a:latin typeface="함초롬바탕"/>
              <a:ea typeface="함초롬바탕"/>
              <a:cs typeface="맑은 고딕"/>
            </a:endParaRPr>
          </a:p>
          <a:p>
            <a:pPr lvl="0">
              <a:defRPr lang="ko-KR" altLang="en-US"/>
            </a:pPr>
            <a:r>
              <a:rPr lang="ko-KR" altLang="en-US" sz="1400" b="1" i="0">
                <a:latin typeface="함초롬바탕"/>
                <a:ea typeface="함초롬바탕"/>
                <a:cs typeface="맑은 고딕"/>
              </a:rPr>
              <a:t>일본 문부과학성, 중등교과서 학습지도요령 해설서에 독도 영유권 명기 공식 발표(2008.7.14)</a:t>
            </a:r>
          </a:p>
          <a:p>
            <a:pPr lvl="0">
              <a:defRPr lang="ko-KR" altLang="en-US"/>
            </a:pPr>
            <a:endParaRPr lang="ko-KR" altLang="en-US" sz="1300" b="1" i="0">
              <a:latin typeface="함초롬바탕"/>
              <a:ea typeface="함초롬바탕"/>
              <a:cs typeface="맑은 고딕"/>
            </a:endParaRPr>
          </a:p>
          <a:p>
            <a:pPr lvl="0">
              <a:defRPr lang="ko-KR" altLang="en-US"/>
            </a:pPr>
            <a:endParaRPr lang="ko-KR" altLang="en-US" sz="1300" b="1" i="0">
              <a:latin typeface="함초롬바탕"/>
              <a:ea typeface="함초롬바탕"/>
              <a:cs typeface="맑은 고딕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397000" y="1263649"/>
            <a:ext cx="6350000" cy="4330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2600686" y="2168858"/>
            <a:ext cx="3942627" cy="935388"/>
            <a:chOff x="4833852" y="2419351"/>
            <a:chExt cx="2616806" cy="1002831"/>
          </a:xfrm>
        </p:grpSpPr>
        <p:sp>
          <p:nvSpPr>
            <p:cNvPr id="40" name="Text Box 4"/>
            <p:cNvSpPr txBox="1">
              <a:spLocks noChangeArrowheads="1"/>
            </p:cNvSpPr>
            <p:nvPr/>
          </p:nvSpPr>
          <p:spPr>
            <a:xfrm>
              <a:off x="5849197" y="2419351"/>
              <a:ext cx="568137" cy="614783"/>
            </a:xfrm>
            <a:prstGeom prst="rect">
              <a:avLst/>
            </a:prstGeom>
            <a:noFill/>
            <a:ln w="9525">
              <a:noFill/>
              <a:miter/>
            </a:ln>
            <a:effectLst/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 lang="ko-KR" altLang="en-US"/>
              </a:pPr>
              <a:r>
                <a:rPr kumimoji="1" lang="en-US" altLang="ko-KR" sz="3200" b="1">
                  <a:solidFill>
                    <a:srgbClr val="EE6F10"/>
                  </a:solidFill>
                  <a:latin typeface="+mj-lt"/>
                  <a:ea typeface="맑은 고딕"/>
                  <a:cs typeface="굴림"/>
                </a:rPr>
                <a:t>0</a:t>
              </a:r>
              <a:r>
                <a:rPr kumimoji="1" lang="ko-KR" altLang="en-US" sz="3200" b="1">
                  <a:solidFill>
                    <a:srgbClr val="EE6F10"/>
                  </a:solidFill>
                  <a:latin typeface="+mj-lt"/>
                  <a:ea typeface="맑은 고딕"/>
                  <a:cs typeface="굴림"/>
                </a:rPr>
                <a:t>4</a:t>
              </a:r>
            </a:p>
          </p:txBody>
        </p:sp>
        <p:sp>
          <p:nvSpPr>
            <p:cNvPr id="12" name="Text Box 5"/>
            <p:cNvSpPr txBox="1">
              <a:spLocks noChangeArrowheads="1"/>
            </p:cNvSpPr>
            <p:nvPr/>
          </p:nvSpPr>
          <p:spPr>
            <a:xfrm>
              <a:off x="4833852" y="2944584"/>
              <a:ext cx="2616806" cy="477598"/>
            </a:xfrm>
            <a:prstGeom prst="rect">
              <a:avLst/>
            </a:prstGeom>
            <a:noFill/>
            <a:ln w="9525">
              <a:noFill/>
              <a:miter/>
            </a:ln>
            <a:effectLst/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  <a:spAutoFit/>
            </a:bodyPr>
            <a:lstStyle/>
            <a:p>
              <a:pPr lvl="0" algn="ctr">
                <a:spcBef>
                  <a:spcPct val="0"/>
                </a:spcBef>
                <a:spcAft>
                  <a:spcPct val="0"/>
                </a:spcAft>
                <a:defRPr lang="ko-KR" altLang="en-US"/>
              </a:pPr>
              <a:r>
                <a:rPr kumimoji="1" lang="ko-KR" altLang="en-US" sz="2400" b="1">
                  <a:solidFill>
                    <a:schemeClr val="bg1"/>
                  </a:solidFill>
                  <a:latin typeface="+mj-lt"/>
                  <a:ea typeface="맑은 고딕"/>
                  <a:cs typeface="굴림"/>
                </a:rPr>
                <a:t>일본이 독도를 노리는 이유</a:t>
              </a:r>
            </a:p>
          </p:txBody>
        </p:sp>
      </p:grpSp>
      <p:sp>
        <p:nvSpPr>
          <p:cNvPr id="14" name="직사각형 13"/>
          <p:cNvSpPr/>
          <p:nvPr/>
        </p:nvSpPr>
        <p:spPr>
          <a:xfrm>
            <a:off x="2389712" y="3189515"/>
            <a:ext cx="4364576" cy="23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>
              <a:latin typeface="+mj-lt"/>
              <a:ea typeface="맑은 고딕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57384" y="1725930"/>
            <a:ext cx="2445753" cy="55344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 lang="ko-KR" altLang="en-US"/>
            </a:pPr>
            <a:r>
              <a:rPr lang="en-US" altLang="ko-KR" sz="3000" b="1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18000"/>
                    </a:prstClr>
                  </a:outerShdw>
                </a:effectLst>
                <a:latin typeface="+mj-lt"/>
                <a:ea typeface="맑은 고딕"/>
                <a:cs typeface="+mn-cs"/>
              </a:rPr>
              <a:t>CONTENTS</a:t>
            </a:r>
            <a:endParaRPr lang="ko-KR" altLang="en-US" sz="3000" b="1">
              <a:solidFill>
                <a:schemeClr val="bg1"/>
              </a:solidFill>
              <a:effectLst>
                <a:outerShdw blurRad="63500" algn="ctr" rotWithShape="0">
                  <a:prstClr val="black">
                    <a:alpha val="18000"/>
                  </a:prstClr>
                </a:outerShdw>
              </a:effectLst>
              <a:latin typeface="+mj-lt"/>
              <a:ea typeface="맑은 고딕"/>
              <a:cs typeface="+mn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0" y="1692653"/>
            <a:ext cx="2502694" cy="23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 b="1">
              <a:latin typeface="+mj-lt"/>
              <a:ea typeface="맑은 고딕"/>
              <a:cs typeface="+mn-cs"/>
            </a:endParaRPr>
          </a:p>
        </p:txBody>
      </p:sp>
      <p:sp>
        <p:nvSpPr>
          <p:cNvPr id="45" name="직사각형 44"/>
          <p:cNvSpPr/>
          <p:nvPr/>
        </p:nvSpPr>
        <p:spPr>
          <a:xfrm>
            <a:off x="0" y="2330828"/>
            <a:ext cx="2502694" cy="23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 b="1">
              <a:latin typeface="+mj-lt"/>
              <a:ea typeface="맑은 고딕"/>
              <a:cs typeface="+mn-cs"/>
            </a:endParaRPr>
          </a:p>
        </p:txBody>
      </p:sp>
      <p:grpSp>
        <p:nvGrpSpPr>
          <p:cNvPr id="102" name="그룹 101"/>
          <p:cNvGrpSpPr/>
          <p:nvPr/>
        </p:nvGrpSpPr>
        <p:grpSpPr>
          <a:xfrm>
            <a:off x="3793435" y="1232604"/>
            <a:ext cx="4785581" cy="493310"/>
            <a:chOff x="3909713" y="1724824"/>
            <a:chExt cx="4232602" cy="493310"/>
          </a:xfrm>
        </p:grpSpPr>
        <p:sp>
          <p:nvSpPr>
            <p:cNvPr id="103" name="Text Box 5"/>
            <p:cNvSpPr txBox="1">
              <a:spLocks noChangeArrowheads="1"/>
            </p:cNvSpPr>
            <p:nvPr/>
          </p:nvSpPr>
          <p:spPr>
            <a:xfrm>
              <a:off x="5189566" y="1884924"/>
              <a:ext cx="2952749" cy="307777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algn="r">
                <a:defRPr lang="ko-KR"/>
              </a:pPr>
              <a:r>
                <a:rPr lang="ko-KR" altLang="en-US" sz="1400" b="1">
                  <a:solidFill>
                    <a:schemeClr val="bg1">
                      <a:lumMod val="65000"/>
                    </a:schemeClr>
                  </a:solidFill>
                  <a:latin typeface="+mj-lt"/>
                  <a:ea typeface="맑은 고딕"/>
                  <a:cs typeface="+mn-cs"/>
                </a:rPr>
                <a:t>독도란?</a:t>
              </a:r>
            </a:p>
          </p:txBody>
        </p:sp>
        <p:sp>
          <p:nvSpPr>
            <p:cNvPr id="105" name="TextBox 13"/>
            <p:cNvSpPr txBox="1">
              <a:spLocks noChangeArrowheads="1"/>
            </p:cNvSpPr>
            <p:nvPr/>
          </p:nvSpPr>
          <p:spPr>
            <a:xfrm>
              <a:off x="3909713" y="1724824"/>
              <a:ext cx="449718" cy="477054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lvl="0">
                <a:defRPr lang="ko-KR" altLang="en-US"/>
              </a:pPr>
              <a:r>
                <a:rPr lang="en-US" altLang="ko-KR" sz="2500" b="1">
                  <a:solidFill>
                    <a:srgbClr val="396C87"/>
                  </a:solidFill>
                  <a:latin typeface="+mj-lt"/>
                  <a:ea typeface="맑은 고딕"/>
                  <a:cs typeface="+mn-cs"/>
                </a:rPr>
                <a:t>01</a:t>
              </a:r>
              <a:endParaRPr lang="ko-KR" altLang="en-US" sz="2500" b="1">
                <a:solidFill>
                  <a:srgbClr val="396C87"/>
                </a:solidFill>
                <a:latin typeface="+mj-lt"/>
                <a:ea typeface="맑은 고딕"/>
                <a:cs typeface="+mn-cs"/>
              </a:endParaRPr>
            </a:p>
          </p:txBody>
        </p:sp>
        <p:sp>
          <p:nvSpPr>
            <p:cNvPr id="106" name="직사각형 105"/>
            <p:cNvSpPr/>
            <p:nvPr/>
          </p:nvSpPr>
          <p:spPr>
            <a:xfrm>
              <a:off x="4016126" y="2187039"/>
              <a:ext cx="4038009" cy="3109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b="1">
                <a:latin typeface="+mj-lt"/>
                <a:ea typeface="맑은 고딕"/>
                <a:cs typeface="+mn-cs"/>
              </a:endParaRPr>
            </a:p>
          </p:txBody>
        </p:sp>
      </p:grpSp>
      <p:grpSp>
        <p:nvGrpSpPr>
          <p:cNvPr id="107" name="그룹 106"/>
          <p:cNvGrpSpPr/>
          <p:nvPr/>
        </p:nvGrpSpPr>
        <p:grpSpPr>
          <a:xfrm>
            <a:off x="3793435" y="2147004"/>
            <a:ext cx="4785581" cy="493310"/>
            <a:chOff x="3909713" y="1724824"/>
            <a:chExt cx="4232602" cy="493310"/>
          </a:xfrm>
        </p:grpSpPr>
        <p:sp>
          <p:nvSpPr>
            <p:cNvPr id="108" name="Text Box 5"/>
            <p:cNvSpPr txBox="1">
              <a:spLocks noChangeArrowheads="1"/>
            </p:cNvSpPr>
            <p:nvPr/>
          </p:nvSpPr>
          <p:spPr>
            <a:xfrm>
              <a:off x="5189566" y="1884924"/>
              <a:ext cx="2952749" cy="307777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algn="r">
                <a:defRPr lang="ko-KR"/>
              </a:pPr>
              <a:r>
                <a:rPr lang="ko-KR" altLang="en-US" sz="1400" b="1">
                  <a:solidFill>
                    <a:schemeClr val="bg1">
                      <a:lumMod val="65000"/>
                    </a:schemeClr>
                  </a:solidFill>
                  <a:latin typeface="+mj-lt"/>
                  <a:ea typeface="맑은 고딕"/>
                  <a:cs typeface="+mn-cs"/>
                </a:rPr>
                <a:t>한국정부의  독도 정책</a:t>
              </a:r>
            </a:p>
          </p:txBody>
        </p:sp>
        <p:sp>
          <p:nvSpPr>
            <p:cNvPr id="110" name="TextBox 13"/>
            <p:cNvSpPr txBox="1">
              <a:spLocks noChangeArrowheads="1"/>
            </p:cNvSpPr>
            <p:nvPr/>
          </p:nvSpPr>
          <p:spPr>
            <a:xfrm>
              <a:off x="3909713" y="1724823"/>
              <a:ext cx="449718" cy="477054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lvl="0">
                <a:defRPr lang="ko-KR" altLang="en-US"/>
              </a:pPr>
              <a:r>
                <a:rPr lang="en-US" altLang="ko-KR" sz="2500" b="1">
                  <a:solidFill>
                    <a:srgbClr val="396C87"/>
                  </a:solidFill>
                  <a:latin typeface="+mj-lt"/>
                  <a:ea typeface="맑은 고딕"/>
                  <a:cs typeface="+mn-cs"/>
                </a:rPr>
                <a:t>02</a:t>
              </a:r>
              <a:endParaRPr lang="ko-KR" altLang="en-US" sz="2500" b="1">
                <a:solidFill>
                  <a:srgbClr val="396C87"/>
                </a:solidFill>
                <a:latin typeface="+mj-lt"/>
                <a:ea typeface="맑은 고딕"/>
                <a:cs typeface="+mn-cs"/>
              </a:endParaRPr>
            </a:p>
          </p:txBody>
        </p:sp>
        <p:sp>
          <p:nvSpPr>
            <p:cNvPr id="111" name="직사각형 110"/>
            <p:cNvSpPr/>
            <p:nvPr/>
          </p:nvSpPr>
          <p:spPr>
            <a:xfrm>
              <a:off x="4016126" y="2187039"/>
              <a:ext cx="4038009" cy="3109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>
                <a:latin typeface="+mj-lt"/>
                <a:ea typeface="맑은 고딕"/>
                <a:cs typeface="+mn-cs"/>
              </a:endParaRPr>
            </a:p>
          </p:txBody>
        </p:sp>
      </p:grpSp>
      <p:grpSp>
        <p:nvGrpSpPr>
          <p:cNvPr id="112" name="그룹 111"/>
          <p:cNvGrpSpPr/>
          <p:nvPr/>
        </p:nvGrpSpPr>
        <p:grpSpPr>
          <a:xfrm>
            <a:off x="3793435" y="3061404"/>
            <a:ext cx="4785581" cy="493310"/>
            <a:chOff x="3909713" y="1724824"/>
            <a:chExt cx="4232602" cy="493310"/>
          </a:xfrm>
        </p:grpSpPr>
        <p:sp>
          <p:nvSpPr>
            <p:cNvPr id="113" name="Text Box 5"/>
            <p:cNvSpPr txBox="1">
              <a:spLocks noChangeArrowheads="1"/>
            </p:cNvSpPr>
            <p:nvPr/>
          </p:nvSpPr>
          <p:spPr>
            <a:xfrm>
              <a:off x="5189566" y="1884924"/>
              <a:ext cx="2952749" cy="307777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algn="r">
                <a:defRPr lang="ko-KR"/>
              </a:pPr>
              <a:r>
                <a:rPr lang="ko-KR" altLang="en-US" sz="1400" b="1">
                  <a:solidFill>
                    <a:schemeClr val="bg1">
                      <a:lumMod val="65000"/>
                    </a:schemeClr>
                  </a:solidFill>
                  <a:latin typeface="+mj-lt"/>
                  <a:ea typeface="맑은 고딕"/>
                  <a:cs typeface="+mn-cs"/>
                </a:rPr>
                <a:t>일본 정부의 독도 정책</a:t>
              </a:r>
            </a:p>
          </p:txBody>
        </p:sp>
        <p:sp>
          <p:nvSpPr>
            <p:cNvPr id="115" name="TextBox 13"/>
            <p:cNvSpPr txBox="1">
              <a:spLocks noChangeArrowheads="1"/>
            </p:cNvSpPr>
            <p:nvPr/>
          </p:nvSpPr>
          <p:spPr>
            <a:xfrm>
              <a:off x="3909713" y="1724824"/>
              <a:ext cx="449718" cy="477054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lvl="0">
                <a:defRPr lang="ko-KR" altLang="en-US"/>
              </a:pPr>
              <a:r>
                <a:rPr lang="en-US" altLang="ko-KR" sz="2500" b="1">
                  <a:solidFill>
                    <a:srgbClr val="396C87"/>
                  </a:solidFill>
                  <a:latin typeface="+mj-lt"/>
                  <a:ea typeface="맑은 고딕"/>
                  <a:cs typeface="+mn-cs"/>
                </a:rPr>
                <a:t>03</a:t>
              </a:r>
              <a:endParaRPr lang="ko-KR" altLang="en-US" sz="2500" b="1">
                <a:solidFill>
                  <a:srgbClr val="396C87"/>
                </a:solidFill>
                <a:latin typeface="+mj-lt"/>
                <a:ea typeface="맑은 고딕"/>
                <a:cs typeface="+mn-cs"/>
              </a:endParaRPr>
            </a:p>
          </p:txBody>
        </p:sp>
        <p:sp>
          <p:nvSpPr>
            <p:cNvPr id="116" name="직사각형 115"/>
            <p:cNvSpPr/>
            <p:nvPr/>
          </p:nvSpPr>
          <p:spPr>
            <a:xfrm>
              <a:off x="4016126" y="2187039"/>
              <a:ext cx="4038009" cy="3109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b="1">
                <a:latin typeface="+mj-lt"/>
                <a:ea typeface="맑은 고딕"/>
                <a:cs typeface="+mn-cs"/>
              </a:endParaRPr>
            </a:p>
          </p:txBody>
        </p:sp>
      </p:grpSp>
      <p:grpSp>
        <p:nvGrpSpPr>
          <p:cNvPr id="117" name="그룹 116"/>
          <p:cNvGrpSpPr/>
          <p:nvPr/>
        </p:nvGrpSpPr>
        <p:grpSpPr>
          <a:xfrm>
            <a:off x="3793436" y="3975803"/>
            <a:ext cx="4785581" cy="493311"/>
            <a:chOff x="3909713" y="1724823"/>
            <a:chExt cx="4232602" cy="493311"/>
          </a:xfrm>
        </p:grpSpPr>
        <p:sp>
          <p:nvSpPr>
            <p:cNvPr id="118" name="Text Box 5"/>
            <p:cNvSpPr txBox="1">
              <a:spLocks noChangeArrowheads="1"/>
            </p:cNvSpPr>
            <p:nvPr/>
          </p:nvSpPr>
          <p:spPr>
            <a:xfrm>
              <a:off x="5189566" y="1884922"/>
              <a:ext cx="2952749" cy="307777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algn="r">
                <a:defRPr lang="ko-KR"/>
              </a:pPr>
              <a:r>
                <a:rPr lang="ko-KR" altLang="en-US" sz="1400" b="1">
                  <a:solidFill>
                    <a:schemeClr val="bg1">
                      <a:lumMod val="65000"/>
                    </a:schemeClr>
                  </a:solidFill>
                  <a:latin typeface="+mj-lt"/>
                  <a:ea typeface="맑은 고딕"/>
                  <a:cs typeface="+mn-cs"/>
                </a:rPr>
                <a:t>일본이 독도를 노리는 이유</a:t>
              </a:r>
            </a:p>
          </p:txBody>
        </p:sp>
        <p:sp>
          <p:nvSpPr>
            <p:cNvPr id="120" name="TextBox 13"/>
            <p:cNvSpPr txBox="1">
              <a:spLocks noChangeArrowheads="1"/>
            </p:cNvSpPr>
            <p:nvPr/>
          </p:nvSpPr>
          <p:spPr>
            <a:xfrm>
              <a:off x="3909713" y="1724822"/>
              <a:ext cx="449718" cy="477054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lvl="0">
                <a:defRPr lang="ko-KR" altLang="en-US"/>
              </a:pPr>
              <a:r>
                <a:rPr lang="en-US" altLang="ko-KR" sz="2500" b="1">
                  <a:solidFill>
                    <a:srgbClr val="396C87"/>
                  </a:solidFill>
                  <a:latin typeface="+mj-lt"/>
                  <a:ea typeface="맑은 고딕"/>
                  <a:cs typeface="+mn-cs"/>
                </a:rPr>
                <a:t>04</a:t>
              </a:r>
              <a:endParaRPr lang="ko-KR" altLang="en-US" sz="2500" b="1">
                <a:solidFill>
                  <a:srgbClr val="396C87"/>
                </a:solidFill>
                <a:latin typeface="+mj-lt"/>
                <a:ea typeface="맑은 고딕"/>
                <a:cs typeface="+mn-cs"/>
              </a:endParaRPr>
            </a:p>
          </p:txBody>
        </p:sp>
        <p:sp>
          <p:nvSpPr>
            <p:cNvPr id="121" name="직사각형 120"/>
            <p:cNvSpPr/>
            <p:nvPr/>
          </p:nvSpPr>
          <p:spPr>
            <a:xfrm>
              <a:off x="4016126" y="2187039"/>
              <a:ext cx="4038009" cy="3109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b="1">
                <a:latin typeface="+mj-lt"/>
                <a:ea typeface="맑은 고딕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>
              <a:spcBef>
                <a:spcPct val="0"/>
              </a:spcBef>
              <a:spcAft>
                <a:spcPct val="0"/>
              </a:spcAft>
              <a:defRPr lang="ko-KR" altLang="en-US"/>
            </a:pPr>
            <a:r>
              <a:rPr kumimoji="1" lang="ko-KR" altLang="en-US" b="1">
                <a:solidFill>
                  <a:schemeClr val="bg1"/>
                </a:solidFill>
                <a:latin typeface="+mj-lt"/>
                <a:ea typeface="맑은 고딕"/>
                <a:cs typeface="굴림"/>
              </a:rPr>
              <a:t>일본이 독도를 노리는 이유</a:t>
            </a:r>
          </a:p>
        </p:txBody>
      </p:sp>
      <p:pic>
        <p:nvPicPr>
          <p:cNvPr id="43" name="그림 42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2814637" y="2009775"/>
            <a:ext cx="3514725" cy="283845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628485" y="1405333"/>
            <a:ext cx="5887030" cy="4047333"/>
          </a:xfrm>
          <a:prstGeom prst="rect">
            <a:avLst/>
          </a:prstGeom>
        </p:spPr>
      </p:pic>
      <p:sp>
        <p:nvSpPr>
          <p:cNvPr id="46" name="내용 개체 틀 36"/>
          <p:cNvSpPr>
            <a:spLocks noGrp="1"/>
          </p:cNvSpPr>
          <p:nvPr>
            <p:ph idx="1"/>
          </p:nvPr>
        </p:nvSpPr>
        <p:spPr>
          <a:xfrm>
            <a:off x="2735795" y="5877272"/>
            <a:ext cx="3672408" cy="360040"/>
          </a:xfrm>
        </p:spPr>
        <p:txBody>
          <a:bodyPr vert="horz" lIns="91440" tIns="45720" rIns="91440" bIns="45720">
            <a:normAutofit lnSpcReduction="10000"/>
          </a:bodyPr>
          <a:lstStyle/>
          <a:p>
            <a:pPr lvl="0" algn="ctr">
              <a:defRPr lang="ko-KR" altLang="en-US"/>
            </a:pPr>
            <a:r>
              <a:rPr lang="ko-KR" altLang="en-US" i="0"/>
              <a:t>많은 메탄하이드레이트 매장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>
              <a:spcBef>
                <a:spcPct val="0"/>
              </a:spcBef>
              <a:spcAft>
                <a:spcPct val="0"/>
              </a:spcAft>
              <a:defRPr lang="ko-KR" altLang="en-US"/>
            </a:pPr>
            <a:r>
              <a:rPr kumimoji="1" lang="ko-KR" altLang="en-US" b="1">
                <a:solidFill>
                  <a:schemeClr val="bg1"/>
                </a:solidFill>
                <a:latin typeface="+mj-lt"/>
                <a:ea typeface="맑은 고딕"/>
                <a:cs typeface="굴림"/>
              </a:rPr>
              <a:t>일본이 독도를 노리는 이유</a:t>
            </a:r>
          </a:p>
        </p:txBody>
      </p:sp>
      <p:sp>
        <p:nvSpPr>
          <p:cNvPr id="46" name="내용 개체 틀 36"/>
          <p:cNvSpPr>
            <a:spLocks noGrp="1"/>
          </p:cNvSpPr>
          <p:nvPr>
            <p:ph idx="1"/>
          </p:nvPr>
        </p:nvSpPr>
        <p:spPr>
          <a:xfrm>
            <a:off x="2735795" y="5373216"/>
            <a:ext cx="3672408" cy="360040"/>
          </a:xfrm>
        </p:spPr>
        <p:txBody>
          <a:bodyPr vert="horz" lIns="91440" tIns="45720" rIns="91440" bIns="45720">
            <a:normAutofit lnSpcReduction="10000"/>
          </a:bodyPr>
          <a:lstStyle/>
          <a:p>
            <a:pPr lvl="0" algn="ctr">
              <a:defRPr lang="ko-KR" altLang="en-US"/>
            </a:pPr>
            <a:r>
              <a:rPr lang="ko-KR" altLang="en-US" i="0"/>
              <a:t>영토확장</a:t>
            </a:r>
          </a:p>
        </p:txBody>
      </p:sp>
      <p:pic>
        <p:nvPicPr>
          <p:cNvPr id="47" name="그림 46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524000" y="1724025"/>
            <a:ext cx="6096000" cy="3409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5"/>
          <p:cNvSpPr txBox="1">
            <a:spLocks noChangeArrowheads="1"/>
          </p:cNvSpPr>
          <p:nvPr/>
        </p:nvSpPr>
        <p:spPr>
          <a:xfrm>
            <a:off x="3185659" y="2973804"/>
            <a:ext cx="2772682" cy="910491"/>
          </a:xfrm>
          <a:prstGeom prst="rect">
            <a:avLst/>
          </a:prstGeom>
          <a:noFill/>
          <a:ln w="9525">
            <a:noFill/>
            <a:miter/>
          </a:ln>
          <a:effectLst/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lvl="0" algn="ctr">
              <a:spcBef>
                <a:spcPct val="0"/>
              </a:spcBef>
              <a:spcAft>
                <a:spcPct val="0"/>
              </a:spcAft>
              <a:defRPr lang="ko-KR" altLang="en-US"/>
            </a:pPr>
            <a:r>
              <a:rPr kumimoji="1" lang="en-US" altLang="ko-KR" sz="5400" b="1">
                <a:solidFill>
                  <a:schemeClr val="bg1"/>
                </a:solidFill>
                <a:latin typeface="+mj-lt"/>
                <a:ea typeface="맑은 고딕"/>
                <a:cs typeface="굴림"/>
              </a:rPr>
              <a:t>Q&amp;A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2389712" y="3729575"/>
            <a:ext cx="4364576" cy="23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>
              <a:latin typeface="+mj-lt"/>
              <a:ea typeface="맑은 고딕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/>
              <a:t>THANK YOU</a:t>
            </a:r>
            <a:endParaRPr lang="ko-KR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3185659" y="2139283"/>
            <a:ext cx="2772682" cy="978224"/>
            <a:chOff x="4833854" y="2419353"/>
            <a:chExt cx="2616806" cy="978224"/>
          </a:xfrm>
        </p:grpSpPr>
        <p:sp>
          <p:nvSpPr>
            <p:cNvPr id="40" name="Text Box 4"/>
            <p:cNvSpPr txBox="1">
              <a:spLocks noChangeArrowheads="1"/>
            </p:cNvSpPr>
            <p:nvPr/>
          </p:nvSpPr>
          <p:spPr>
            <a:xfrm>
              <a:off x="5857850" y="2419353"/>
              <a:ext cx="567635" cy="573437"/>
            </a:xfrm>
            <a:prstGeom prst="rect">
              <a:avLst/>
            </a:prstGeom>
            <a:noFill/>
            <a:ln w="9525">
              <a:noFill/>
              <a:miter/>
            </a:ln>
            <a:effectLst/>
          </p:spPr>
          <p:txBody>
            <a:bodyPr vert="horz" wrap="none" lIns="91440" tIns="45720" rIns="91440" bIns="45720" anchor="t" anchorCtr="0"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 lang="ko-KR" altLang="en-US"/>
              </a:pPr>
              <a:r>
                <a:rPr kumimoji="1" lang="en-US" altLang="ko-KR" sz="3200" b="1">
                  <a:solidFill>
                    <a:srgbClr val="EE6F10"/>
                  </a:solidFill>
                  <a:latin typeface="+mj-lt"/>
                  <a:ea typeface="맑은 고딕"/>
                  <a:cs typeface="굴림"/>
                </a:rPr>
                <a:t>01</a:t>
              </a:r>
              <a:endParaRPr kumimoji="1" lang="ko-KR" altLang="ko-KR" sz="3200" b="1">
                <a:solidFill>
                  <a:srgbClr val="EE6F10"/>
                </a:solidFill>
                <a:latin typeface="+mj-lt"/>
                <a:ea typeface="맑은 고딕"/>
                <a:cs typeface="굴림"/>
              </a:endParaRPr>
            </a:p>
          </p:txBody>
        </p:sp>
        <p:sp>
          <p:nvSpPr>
            <p:cNvPr id="12" name="Text Box 5"/>
            <p:cNvSpPr txBox="1">
              <a:spLocks noChangeArrowheads="1"/>
            </p:cNvSpPr>
            <p:nvPr/>
          </p:nvSpPr>
          <p:spPr>
            <a:xfrm>
              <a:off x="4833854" y="2944584"/>
              <a:ext cx="2616806" cy="452993"/>
            </a:xfrm>
            <a:prstGeom prst="rect">
              <a:avLst/>
            </a:prstGeom>
            <a:noFill/>
            <a:ln w="9525">
              <a:noFill/>
              <a:miter/>
            </a:ln>
            <a:effectLst/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  <a:spAutoFit/>
            </a:bodyPr>
            <a:lstStyle/>
            <a:p>
              <a:pPr lvl="0" algn="ctr">
                <a:spcBef>
                  <a:spcPct val="0"/>
                </a:spcBef>
                <a:spcAft>
                  <a:spcPct val="0"/>
                </a:spcAft>
                <a:defRPr lang="ko-KR" altLang="en-US"/>
              </a:pPr>
              <a:r>
                <a:rPr kumimoji="1" lang="ko-KR" altLang="en-US" sz="2400" b="1">
                  <a:solidFill>
                    <a:schemeClr val="bg1"/>
                  </a:solidFill>
                  <a:latin typeface="+mj-lt"/>
                  <a:ea typeface="맑은 고딕"/>
                  <a:cs typeface="굴림"/>
                </a:rPr>
                <a:t>독도란?</a:t>
              </a:r>
            </a:p>
          </p:txBody>
        </p:sp>
      </p:grpSp>
      <p:sp>
        <p:nvSpPr>
          <p:cNvPr id="14" name="직사각형 13"/>
          <p:cNvSpPr/>
          <p:nvPr/>
        </p:nvSpPr>
        <p:spPr>
          <a:xfrm>
            <a:off x="2389712" y="3189515"/>
            <a:ext cx="4364576" cy="23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>
              <a:latin typeface="+mj-lt"/>
              <a:ea typeface="맑은 고딕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내용 개체 틀 36"/>
          <p:cNvSpPr>
            <a:spLocks noGrp="1"/>
          </p:cNvSpPr>
          <p:nvPr>
            <p:ph idx="1"/>
          </p:nvPr>
        </p:nvSpPr>
        <p:spPr>
          <a:xfrm>
            <a:off x="5292080" y="2474894"/>
            <a:ext cx="3672408" cy="1908212"/>
          </a:xfrm>
        </p:spPr>
        <p:txBody>
          <a:bodyPr/>
          <a:lstStyle/>
          <a:p>
            <a:pPr lvl="0">
              <a:defRPr lang="ko-KR" altLang="en-US"/>
            </a:pPr>
            <a:r>
              <a:rPr lang="ko-KR" altLang="en-US" i="0"/>
              <a:t>대한민국 울릉군</a:t>
            </a:r>
          </a:p>
          <a:p>
            <a:pPr lvl="0">
              <a:defRPr lang="ko-KR" altLang="en-US"/>
            </a:pPr>
            <a:endParaRPr lang="ko-KR" altLang="en-US" i="0"/>
          </a:p>
          <a:p>
            <a:pPr lvl="0">
              <a:defRPr lang="ko-KR" altLang="en-US"/>
            </a:pPr>
            <a:r>
              <a:rPr lang="ko-KR" altLang="en-US" i="0"/>
              <a:t>천연기념물 336호</a:t>
            </a:r>
          </a:p>
          <a:p>
            <a:pPr lvl="0">
              <a:defRPr lang="ko-KR" altLang="en-US"/>
            </a:pPr>
            <a:endParaRPr lang="ko-KR" altLang="en-US" i="0"/>
          </a:p>
          <a:p>
            <a:pPr lvl="0">
              <a:defRPr lang="ko-KR" altLang="en-US"/>
            </a:pPr>
            <a:r>
              <a:rPr lang="ko-KR" altLang="en-US" i="0"/>
              <a:t>동도와 서도외 89개의 부속도서로 구성</a:t>
            </a: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ko-KR" altLang="en-US"/>
              <a:t>독도란?</a:t>
            </a:r>
          </a:p>
        </p:txBody>
      </p:sp>
      <p:pic>
        <p:nvPicPr>
          <p:cNvPr id="39" name="그림 38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1504348"/>
            <a:ext cx="5255513" cy="35088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2978415" y="2126740"/>
            <a:ext cx="3187168" cy="834208"/>
            <a:chOff x="4638261" y="2419353"/>
            <a:chExt cx="3007991" cy="834208"/>
          </a:xfrm>
        </p:grpSpPr>
        <p:sp>
          <p:nvSpPr>
            <p:cNvPr id="40" name="Text Box 4"/>
            <p:cNvSpPr txBox="1">
              <a:spLocks noChangeArrowheads="1"/>
            </p:cNvSpPr>
            <p:nvPr/>
          </p:nvSpPr>
          <p:spPr>
            <a:xfrm>
              <a:off x="5849199" y="2419353"/>
              <a:ext cx="568137" cy="584775"/>
            </a:xfrm>
            <a:prstGeom prst="rect">
              <a:avLst/>
            </a:prstGeom>
            <a:noFill/>
            <a:ln w="9525">
              <a:noFill/>
              <a:miter/>
            </a:ln>
            <a:effectLst/>
          </p:spPr>
          <p:txBody>
            <a:bodyPr vert="horz" wrap="none" lIns="91440" tIns="45720" rIns="91440" bIns="45720" anchor="t" anchorCtr="0"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 lang="ko-KR" altLang="en-US"/>
              </a:pPr>
              <a:r>
                <a:rPr kumimoji="1" lang="en-US" altLang="ko-KR" sz="3200" b="1">
                  <a:solidFill>
                    <a:srgbClr val="EE6F10"/>
                  </a:solidFill>
                  <a:latin typeface="+mj-lt"/>
                  <a:ea typeface="맑은 고딕"/>
                  <a:cs typeface="굴림"/>
                </a:rPr>
                <a:t>0</a:t>
              </a:r>
              <a:r>
                <a:rPr kumimoji="1" lang="ko-KR" altLang="en-US" sz="3200" b="1">
                  <a:solidFill>
                    <a:srgbClr val="EE6F10"/>
                  </a:solidFill>
                  <a:latin typeface="+mj-lt"/>
                  <a:ea typeface="맑은 고딕"/>
                  <a:cs typeface="굴림"/>
                </a:rPr>
                <a:t>2</a:t>
              </a:r>
            </a:p>
          </p:txBody>
        </p:sp>
        <p:sp>
          <p:nvSpPr>
            <p:cNvPr id="12" name="Text Box 5"/>
            <p:cNvSpPr txBox="1">
              <a:spLocks noChangeArrowheads="1"/>
            </p:cNvSpPr>
            <p:nvPr/>
          </p:nvSpPr>
          <p:spPr>
            <a:xfrm>
              <a:off x="4638261" y="2805137"/>
              <a:ext cx="3007991" cy="448424"/>
            </a:xfrm>
            <a:prstGeom prst="rect">
              <a:avLst/>
            </a:prstGeom>
            <a:noFill/>
            <a:ln w="9525">
              <a:noFill/>
              <a:miter/>
            </a:ln>
            <a:effectLst/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  <a:spAutoFit/>
            </a:bodyPr>
            <a:lstStyle/>
            <a:p>
              <a:pPr lvl="0" algn="ctr">
                <a:spcBef>
                  <a:spcPct val="0"/>
                </a:spcBef>
                <a:spcAft>
                  <a:spcPct val="0"/>
                </a:spcAft>
                <a:defRPr lang="ko-KR" altLang="en-US"/>
              </a:pPr>
              <a:r>
                <a:rPr kumimoji="1" lang="ko-KR" altLang="en-US" sz="2400" b="1">
                  <a:solidFill>
                    <a:schemeClr val="bg1"/>
                  </a:solidFill>
                  <a:latin typeface="+mj-lt"/>
                  <a:ea typeface="맑은 고딕"/>
                  <a:cs typeface="굴림"/>
                </a:rPr>
                <a:t>한국정부의 독도정책</a:t>
              </a:r>
            </a:p>
          </p:txBody>
        </p:sp>
      </p:grpSp>
      <p:sp>
        <p:nvSpPr>
          <p:cNvPr id="33" name="Text Box 9"/>
          <p:cNvSpPr txBox="1">
            <a:spLocks noChangeArrowheads="1"/>
          </p:cNvSpPr>
          <p:nvPr/>
        </p:nvSpPr>
        <p:spPr>
          <a:xfrm>
            <a:off x="2498102" y="3328083"/>
            <a:ext cx="2618005" cy="1280112"/>
          </a:xfrm>
          <a:prstGeom prst="rect">
            <a:avLst/>
          </a:prstGeom>
          <a:noFill/>
          <a:ln w="9525">
            <a:noFill/>
            <a:miter/>
          </a:ln>
          <a:effectLst/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marL="180975" indent="-180975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Font typeface="+mj-lt"/>
              <a:buAutoNum type="arabicPeriod"/>
              <a:defRPr lang="ko-KR" altLang="en-US"/>
            </a:pPr>
            <a:r>
              <a:rPr kumimoji="1" lang="ko-KR" altLang="ko-KR" sz="1300">
                <a:solidFill>
                  <a:schemeClr val="bg1"/>
                </a:solidFill>
                <a:latin typeface="+mj-lt"/>
                <a:ea typeface="맑은 고딕"/>
                <a:cs typeface="굴림"/>
              </a:rPr>
              <a:t> </a:t>
            </a:r>
            <a:r>
              <a:rPr kumimoji="1" lang="ko-KR" altLang="en-US" sz="1300">
                <a:solidFill>
                  <a:schemeClr val="bg1"/>
                </a:solidFill>
                <a:latin typeface="+mj-lt"/>
                <a:ea typeface="맑은 고딕"/>
                <a:cs typeface="굴림"/>
              </a:rPr>
              <a:t>이승만 정부</a:t>
            </a:r>
          </a:p>
          <a:p>
            <a:pPr marL="180975" indent="-180975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Font typeface="+mj-lt"/>
              <a:buAutoNum type="arabicPeriod"/>
              <a:defRPr lang="ko-KR" altLang="en-US"/>
            </a:pPr>
            <a:r>
              <a:rPr kumimoji="1" lang="en-US" altLang="ko-KR" sz="1300">
                <a:solidFill>
                  <a:schemeClr val="bg1"/>
                </a:solidFill>
                <a:latin typeface="+mj-lt"/>
                <a:ea typeface="맑은 고딕"/>
                <a:cs typeface="굴림"/>
              </a:rPr>
              <a:t> </a:t>
            </a:r>
            <a:r>
              <a:rPr kumimoji="1" lang="ko-KR" altLang="en-US" sz="1300">
                <a:solidFill>
                  <a:schemeClr val="bg1"/>
                </a:solidFill>
                <a:latin typeface="+mj-lt"/>
                <a:ea typeface="맑은 고딕"/>
                <a:cs typeface="굴림"/>
              </a:rPr>
              <a:t>박정희 정부</a:t>
            </a:r>
          </a:p>
          <a:p>
            <a:pPr marL="180975" indent="-180975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 lang="ko-KR" altLang="en-US"/>
            </a:pPr>
            <a:r>
              <a:rPr kumimoji="1" lang="en-US" altLang="ko-KR" sz="1300">
                <a:solidFill>
                  <a:schemeClr val="bg1"/>
                </a:solidFill>
                <a:latin typeface="+mj-lt"/>
                <a:ea typeface="맑은 고딕"/>
                <a:cs typeface="굴림"/>
              </a:rPr>
              <a:t> </a:t>
            </a:r>
            <a:r>
              <a:rPr kumimoji="1" lang="ko-KR" altLang="en-US" sz="1300">
                <a:solidFill>
                  <a:schemeClr val="bg1"/>
                </a:solidFill>
                <a:latin typeface="+mj-lt"/>
                <a:ea typeface="맑은 고딕"/>
                <a:cs typeface="굴림"/>
              </a:rPr>
              <a:t>김대중 정부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>
          <a:xfrm>
            <a:off x="4906323" y="3328083"/>
            <a:ext cx="2618005" cy="880062"/>
          </a:xfrm>
          <a:prstGeom prst="rect">
            <a:avLst/>
          </a:prstGeom>
          <a:noFill/>
          <a:ln w="9525">
            <a:noFill/>
            <a:miter/>
          </a:ln>
          <a:effectLst/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marL="180975" indent="-180975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Font typeface="+mj-lt"/>
              <a:buAutoNum type="arabicPeriod" startAt="4"/>
              <a:defRPr lang="ko-KR" altLang="en-US"/>
            </a:pPr>
            <a:r>
              <a:rPr kumimoji="1" lang="ko-KR" altLang="ko-KR" sz="1300">
                <a:solidFill>
                  <a:schemeClr val="bg1"/>
                </a:solidFill>
                <a:latin typeface="+mj-lt"/>
                <a:ea typeface="맑은 고딕"/>
                <a:cs typeface="굴림"/>
              </a:rPr>
              <a:t> </a:t>
            </a:r>
            <a:r>
              <a:rPr kumimoji="1" lang="ko-KR" altLang="en-US" sz="1300">
                <a:solidFill>
                  <a:schemeClr val="bg1"/>
                </a:solidFill>
                <a:latin typeface="+mj-lt"/>
                <a:ea typeface="맑은 고딕"/>
                <a:cs typeface="굴림"/>
              </a:rPr>
              <a:t>노무현 정부</a:t>
            </a:r>
          </a:p>
          <a:p>
            <a:pPr marL="180975" indent="-180975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Font typeface="+mj-lt"/>
              <a:buAutoNum type="arabicPeriod" startAt="4"/>
              <a:defRPr lang="ko-KR" altLang="en-US"/>
            </a:pPr>
            <a:r>
              <a:rPr kumimoji="1" lang="en-US" altLang="ko-KR" sz="1300">
                <a:solidFill>
                  <a:schemeClr val="bg1"/>
                </a:solidFill>
                <a:latin typeface="+mj-lt"/>
                <a:ea typeface="맑은 고딕"/>
                <a:cs typeface="굴림"/>
              </a:rPr>
              <a:t> </a:t>
            </a:r>
            <a:r>
              <a:rPr kumimoji="1" lang="ko-KR" altLang="en-US" sz="1300">
                <a:solidFill>
                  <a:schemeClr val="bg1"/>
                </a:solidFill>
                <a:latin typeface="+mj-lt"/>
                <a:ea typeface="맑은 고딕"/>
                <a:cs typeface="굴림"/>
              </a:rPr>
              <a:t>이명박 정부</a:t>
            </a:r>
          </a:p>
        </p:txBody>
      </p:sp>
      <p:cxnSp>
        <p:nvCxnSpPr>
          <p:cNvPr id="5" name="직선 연결선 4"/>
          <p:cNvCxnSpPr/>
          <p:nvPr/>
        </p:nvCxnSpPr>
        <p:spPr>
          <a:xfrm>
            <a:off x="4572000" y="3568435"/>
            <a:ext cx="0" cy="955396"/>
          </a:xfrm>
          <a:prstGeom prst="line">
            <a:avLst/>
          </a:prstGeom>
          <a:ln w="6350" cap="rnd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직사각형 13"/>
          <p:cNvSpPr/>
          <p:nvPr/>
        </p:nvSpPr>
        <p:spPr>
          <a:xfrm>
            <a:off x="2389712" y="3032956"/>
            <a:ext cx="4364576" cy="23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>
              <a:latin typeface="+mj-lt"/>
              <a:ea typeface="맑은 고딕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>
              <a:spcBef>
                <a:spcPct val="0"/>
              </a:spcBef>
              <a:spcAft>
                <a:spcPct val="0"/>
              </a:spcAft>
              <a:defRPr lang="ko-KR" altLang="en-US"/>
            </a:pPr>
            <a:r>
              <a:rPr kumimoji="1" lang="ko-KR" altLang="en-US" b="1">
                <a:solidFill>
                  <a:schemeClr val="bg1"/>
                </a:solidFill>
                <a:latin typeface="+mj-lt"/>
                <a:ea typeface="맑은 고딕"/>
                <a:cs typeface="굴림"/>
              </a:rPr>
              <a:t>이승만 정부</a:t>
            </a:r>
          </a:p>
        </p:txBody>
      </p:sp>
      <p:pic>
        <p:nvPicPr>
          <p:cNvPr id="40" name="그림 39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372380" y="1321457"/>
            <a:ext cx="7439980" cy="4775111"/>
          </a:xfrm>
          <a:prstGeom prst="rect">
            <a:avLst/>
          </a:prstGeom>
        </p:spPr>
      </p:pic>
      <p:sp>
        <p:nvSpPr>
          <p:cNvPr id="42" name="말풍선: 타원형 41"/>
          <p:cNvSpPr/>
          <p:nvPr/>
        </p:nvSpPr>
        <p:spPr>
          <a:xfrm>
            <a:off x="6300192" y="1088740"/>
            <a:ext cx="2268252" cy="540059"/>
          </a:xfrm>
          <a:prstGeom prst="wedgeEllipseCallout">
            <a:avLst>
              <a:gd name="adj1" fmla="val -20833"/>
              <a:gd name="adj2" fmla="val 6250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2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 lang="ko-KR" altLang="en-US"/>
            </a:pPr>
            <a:r>
              <a:rPr lang="ko-KR" altLang="en-US" sz="1400"/>
              <a:t>이승만 라인 선언!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>
              <a:spcBef>
                <a:spcPct val="0"/>
              </a:spcBef>
              <a:spcAft>
                <a:spcPct val="0"/>
              </a:spcAft>
              <a:defRPr lang="ko-KR" altLang="en-US"/>
            </a:pPr>
            <a:r>
              <a:rPr kumimoji="1" lang="ko-KR" altLang="en-US" b="1">
                <a:solidFill>
                  <a:schemeClr val="bg1"/>
                </a:solidFill>
                <a:latin typeface="+mj-lt"/>
                <a:ea typeface="맑은 고딕"/>
                <a:cs typeface="굴림"/>
              </a:rPr>
              <a:t>이승만 정부</a:t>
            </a:r>
          </a:p>
        </p:txBody>
      </p:sp>
      <p:pic>
        <p:nvPicPr>
          <p:cNvPr id="43" name="그림 42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288153" y="1447043"/>
            <a:ext cx="4463866" cy="3963913"/>
          </a:xfrm>
          <a:prstGeom prst="rect">
            <a:avLst/>
          </a:prstGeom>
        </p:spPr>
      </p:pic>
      <p:sp>
        <p:nvSpPr>
          <p:cNvPr id="44" name="내용 개체 틀 36"/>
          <p:cNvSpPr>
            <a:spLocks noGrp="1"/>
          </p:cNvSpPr>
          <p:nvPr>
            <p:ph idx="1"/>
          </p:nvPr>
        </p:nvSpPr>
        <p:spPr>
          <a:xfrm>
            <a:off x="4968044" y="2474894"/>
            <a:ext cx="3996444" cy="2394266"/>
          </a:xfrm>
        </p:spPr>
        <p:txBody>
          <a:bodyPr vert="horz" lIns="91440" tIns="45720" rIns="91440" bIns="45720">
            <a:normAutofit fontScale="92500"/>
          </a:bodyPr>
          <a:lstStyle/>
          <a:p>
            <a:pPr lvl="0">
              <a:defRPr lang="ko-KR" altLang="en-US"/>
            </a:pPr>
            <a:r>
              <a:rPr lang="ko-KR" altLang="en-US" b="1" i="0">
                <a:latin typeface="맑은 고딕"/>
                <a:cs typeface="맑은 고딕"/>
              </a:rPr>
              <a:t>50 ~ 100해리 범위 국제해양법</a:t>
            </a:r>
          </a:p>
          <a:p>
            <a:pPr lvl="0">
              <a:defRPr lang="ko-KR" altLang="en-US"/>
            </a:pPr>
            <a:endParaRPr lang="ko-KR" altLang="en-US" b="1" i="0">
              <a:latin typeface="맑은 고딕"/>
              <a:cs typeface="맑은 고딕"/>
            </a:endParaRPr>
          </a:p>
          <a:p>
            <a:pPr lvl="0">
              <a:defRPr lang="ko-KR" altLang="en-US"/>
            </a:pPr>
            <a:r>
              <a:rPr lang="ko-KR" altLang="en-US" b="1" i="0">
                <a:latin typeface="맑은 고딕"/>
                <a:cs typeface="맑은 고딕"/>
              </a:rPr>
              <a:t>1953년 어업자원 보호법 제정</a:t>
            </a:r>
          </a:p>
          <a:p>
            <a:pPr lvl="0">
              <a:defRPr lang="ko-KR" altLang="en-US"/>
            </a:pPr>
            <a:endParaRPr lang="ko-KR" altLang="en-US" b="1" i="0">
              <a:latin typeface="맑은 고딕"/>
              <a:cs typeface="맑은 고딕"/>
            </a:endParaRPr>
          </a:p>
          <a:p>
            <a:pPr lvl="0">
              <a:defRPr lang="ko-KR" altLang="en-US"/>
            </a:pPr>
            <a:r>
              <a:rPr lang="ko-KR" altLang="en-US" b="1" i="0">
                <a:latin typeface="맑은 고딕"/>
                <a:cs typeface="맑은 고딕"/>
              </a:rPr>
              <a:t>1965 한일어업 협정</a:t>
            </a:r>
          </a:p>
          <a:p>
            <a:pPr lvl="0">
              <a:defRPr lang="ko-KR" altLang="en-US"/>
            </a:pPr>
            <a:endParaRPr lang="ko-KR" altLang="en-US" b="1" i="0">
              <a:latin typeface="맑은 고딕"/>
              <a:cs typeface="맑은 고딕"/>
            </a:endParaRPr>
          </a:p>
          <a:p>
            <a:pPr lvl="0">
              <a:defRPr lang="ko-KR" altLang="en-US"/>
            </a:pPr>
            <a:r>
              <a:rPr lang="ko-KR" altLang="en-US" b="1" i="0">
                <a:latin typeface="맑은 고딕"/>
                <a:cs typeface="맑은 고딕"/>
              </a:rPr>
              <a:t>평화선 선포 그러나 65년 한일조약 체결로 </a:t>
            </a:r>
          </a:p>
          <a:p>
            <a:pPr lvl="0">
              <a:defRPr lang="ko-KR" altLang="en-US"/>
            </a:pPr>
            <a:r>
              <a:rPr lang="ko-KR" altLang="en-US" b="1" i="0">
                <a:latin typeface="맑은 고딕"/>
                <a:cs typeface="맑은 고딕"/>
              </a:rPr>
              <a:t>사실상 해체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>
              <a:spcBef>
                <a:spcPct val="0"/>
              </a:spcBef>
              <a:spcAft>
                <a:spcPct val="0"/>
              </a:spcAft>
              <a:defRPr lang="ko-KR" altLang="en-US"/>
            </a:pPr>
            <a:r>
              <a:rPr kumimoji="1" lang="ko-KR" altLang="en-US" b="1">
                <a:solidFill>
                  <a:schemeClr val="bg1"/>
                </a:solidFill>
                <a:latin typeface="+mj-lt"/>
                <a:ea typeface="맑은 고딕"/>
                <a:cs typeface="굴림"/>
              </a:rPr>
              <a:t>박정희 정부</a:t>
            </a:r>
          </a:p>
        </p:txBody>
      </p:sp>
      <p:sp>
        <p:nvSpPr>
          <p:cNvPr id="44" name="내용 개체 틀 36"/>
          <p:cNvSpPr>
            <a:spLocks noGrp="1"/>
          </p:cNvSpPr>
          <p:nvPr>
            <p:ph idx="1"/>
          </p:nvPr>
        </p:nvSpPr>
        <p:spPr>
          <a:xfrm>
            <a:off x="4968043" y="2231867"/>
            <a:ext cx="3996444" cy="2394266"/>
          </a:xfrm>
        </p:spPr>
        <p:txBody>
          <a:bodyPr vert="horz" lIns="91440" tIns="45720" rIns="91440" bIns="45720">
            <a:normAutofit lnSpcReduction="10000"/>
          </a:bodyPr>
          <a:lstStyle/>
          <a:p>
            <a:pPr lvl="0">
              <a:defRPr lang="ko-KR" altLang="en-US"/>
            </a:pPr>
            <a:r>
              <a:rPr lang="ko-KR" altLang="en-US" b="1" i="0">
                <a:latin typeface="맑은 고딕"/>
                <a:cs typeface="맑은 고딕"/>
              </a:rPr>
              <a:t>7개조의 구성된 4개의 협정 및 25개 문서</a:t>
            </a:r>
          </a:p>
          <a:p>
            <a:pPr lvl="0">
              <a:defRPr lang="ko-KR" altLang="en-US"/>
            </a:pPr>
            <a:endParaRPr lang="ko-KR" altLang="en-US" b="1" i="0">
              <a:latin typeface="맑은 고딕"/>
              <a:cs typeface="맑은 고딕"/>
            </a:endParaRPr>
          </a:p>
          <a:p>
            <a:pPr lvl="0">
              <a:defRPr lang="ko-KR" altLang="en-US"/>
            </a:pPr>
            <a:r>
              <a:rPr lang="ko-KR" altLang="en-US" b="1" i="0">
                <a:latin typeface="맑은 고딕"/>
                <a:cs typeface="맑은 고딕"/>
              </a:rPr>
              <a:t>영사관계 개선 및 그 이전 협정 무효</a:t>
            </a:r>
          </a:p>
          <a:p>
            <a:pPr lvl="0">
              <a:defRPr lang="ko-KR" altLang="en-US"/>
            </a:pPr>
            <a:endParaRPr lang="ko-KR" altLang="en-US" b="1" i="0">
              <a:latin typeface="맑은 고딕"/>
              <a:cs typeface="맑은 고딕"/>
            </a:endParaRPr>
          </a:p>
          <a:p>
            <a:pPr lvl="0">
              <a:defRPr lang="ko-KR" altLang="en-US"/>
            </a:pPr>
            <a:r>
              <a:rPr lang="ko-KR" altLang="en-US" b="1" i="0">
                <a:latin typeface="맑은 고딕"/>
                <a:cs typeface="맑은 고딕"/>
              </a:rPr>
              <a:t>일본측의 대한민국 정부 인정</a:t>
            </a:r>
          </a:p>
          <a:p>
            <a:pPr lvl="0">
              <a:defRPr lang="ko-KR" altLang="en-US"/>
            </a:pPr>
            <a:endParaRPr lang="ko-KR" altLang="en-US" b="1" i="0">
              <a:latin typeface="맑은 고딕"/>
              <a:cs typeface="맑은 고딕"/>
            </a:endParaRPr>
          </a:p>
          <a:p>
            <a:pPr lvl="0">
              <a:defRPr lang="ko-KR" altLang="en-US"/>
            </a:pPr>
            <a:r>
              <a:rPr lang="ko-KR" altLang="en-US" b="1" i="0">
                <a:latin typeface="맑은 고딕"/>
                <a:cs typeface="맑은 고딕"/>
              </a:rPr>
              <a:t>대일청구권으로 독도문제 해결 미흡</a:t>
            </a:r>
          </a:p>
        </p:txBody>
      </p:sp>
      <p:pic>
        <p:nvPicPr>
          <p:cNvPr id="45" name="그림 44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285750" y="2076449"/>
            <a:ext cx="4286250" cy="2705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>
              <a:spcBef>
                <a:spcPct val="0"/>
              </a:spcBef>
              <a:spcAft>
                <a:spcPct val="0"/>
              </a:spcAft>
              <a:defRPr lang="ko-KR" altLang="en-US"/>
            </a:pPr>
            <a:r>
              <a:rPr kumimoji="1" lang="ko-KR" altLang="en-US" b="1">
                <a:solidFill>
                  <a:schemeClr val="bg1"/>
                </a:solidFill>
                <a:latin typeface="+mj-lt"/>
                <a:ea typeface="맑은 고딕"/>
                <a:cs typeface="굴림"/>
              </a:rPr>
              <a:t>김대중 정부</a:t>
            </a:r>
          </a:p>
        </p:txBody>
      </p:sp>
      <p:pic>
        <p:nvPicPr>
          <p:cNvPr id="46" name="그림 45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1340768"/>
            <a:ext cx="5040052" cy="2952328"/>
          </a:xfrm>
          <a:prstGeom prst="rect">
            <a:avLst/>
          </a:prstGeom>
        </p:spPr>
      </p:pic>
      <p:pic>
        <p:nvPicPr>
          <p:cNvPr id="50" name="그림 49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5040051" y="3073735"/>
            <a:ext cx="4103948" cy="3784265"/>
          </a:xfrm>
          <a:prstGeom prst="rect">
            <a:avLst/>
          </a:prstGeom>
        </p:spPr>
      </p:pic>
      <p:sp>
        <p:nvSpPr>
          <p:cNvPr id="51" name="내용 개체 틀 36"/>
          <p:cNvSpPr>
            <a:spLocks noGrp="1"/>
          </p:cNvSpPr>
          <p:nvPr>
            <p:ph idx="1"/>
          </p:nvPr>
        </p:nvSpPr>
        <p:spPr>
          <a:xfrm>
            <a:off x="323527" y="4463734"/>
            <a:ext cx="3996444" cy="2394266"/>
          </a:xfrm>
        </p:spPr>
        <p:txBody>
          <a:bodyPr vert="horz" lIns="91440" tIns="45720" rIns="91440" bIns="45720">
            <a:normAutofit lnSpcReduction="10000"/>
          </a:bodyPr>
          <a:lstStyle/>
          <a:p>
            <a:pPr lvl="0">
              <a:defRPr lang="ko-KR" altLang="en-US"/>
            </a:pPr>
            <a:r>
              <a:rPr lang="ko-KR" altLang="en-US" b="1" i="0">
                <a:latin typeface="맑은 고딕"/>
                <a:cs typeface="맑은 고딕"/>
              </a:rPr>
              <a:t>12해리에서 200해리 확대</a:t>
            </a:r>
          </a:p>
          <a:p>
            <a:pPr lvl="0">
              <a:defRPr lang="ko-KR" altLang="en-US"/>
            </a:pPr>
            <a:endParaRPr lang="ko-KR" altLang="en-US" b="1" i="0">
              <a:latin typeface="맑은 고딕"/>
              <a:cs typeface="맑은 고딕"/>
            </a:endParaRPr>
          </a:p>
          <a:p>
            <a:pPr lvl="0">
              <a:defRPr lang="ko-KR" altLang="en-US"/>
            </a:pPr>
            <a:r>
              <a:rPr lang="ko-KR" altLang="en-US" b="1" i="0">
                <a:latin typeface="맑은 고딕"/>
                <a:cs typeface="맑은 고딕"/>
              </a:rPr>
              <a:t>일본인들의 한국 어선 나포</a:t>
            </a:r>
          </a:p>
          <a:p>
            <a:pPr lvl="0">
              <a:defRPr lang="ko-KR" altLang="en-US"/>
            </a:pPr>
            <a:endParaRPr lang="ko-KR" altLang="en-US" b="1" i="0">
              <a:latin typeface="맑은 고딕"/>
              <a:cs typeface="맑은 고딕"/>
            </a:endParaRPr>
          </a:p>
          <a:p>
            <a:pPr lvl="0">
              <a:defRPr lang="ko-KR" altLang="en-US"/>
            </a:pPr>
            <a:r>
              <a:rPr lang="ko-KR" altLang="en-US" b="1" i="0">
                <a:latin typeface="맑은 고딕"/>
                <a:cs typeface="맑은 고딕"/>
              </a:rPr>
              <a:t>영토문제와 상관없이 협상 타결</a:t>
            </a:r>
          </a:p>
          <a:p>
            <a:pPr lvl="0">
              <a:defRPr lang="ko-KR" altLang="en-US"/>
            </a:pPr>
            <a:endParaRPr lang="ko-KR" altLang="en-US" b="1" i="0">
              <a:latin typeface="맑은 고딕"/>
              <a:cs typeface="맑은 고딕"/>
            </a:endParaRPr>
          </a:p>
          <a:p>
            <a:pPr lvl="0">
              <a:defRPr lang="ko-KR" altLang="en-US"/>
            </a:pPr>
            <a:r>
              <a:rPr lang="ko-KR" altLang="en-US" b="1" i="0">
                <a:latin typeface="맑은 고딕"/>
                <a:cs typeface="맑은 고딕"/>
              </a:rPr>
              <a:t>독도를 암초로 규정하여 비판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Calibri"/>
        <a:ea typeface="맑은 고딕"/>
        <a:cs typeface=""/>
      </a:majorFont>
      <a:minorFont>
        <a:latin typeface="Calibri Light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765</Words>
  <Application>Microsoft Office PowerPoint</Application>
  <PresentationFormat>화면 슬라이드 쇼(4:3)</PresentationFormat>
  <Paragraphs>145</Paragraphs>
  <Slides>23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23</vt:i4>
      </vt:variant>
    </vt:vector>
  </HeadingPairs>
  <TitlesOfParts>
    <vt:vector size="30" baseType="lpstr">
      <vt:lpstr>Calibri Light</vt:lpstr>
      <vt:lpstr>Calibri</vt:lpstr>
      <vt:lpstr>굴림체</vt:lpstr>
      <vt:lpstr>Arial</vt:lpstr>
      <vt:lpstr>함초롬바탕</vt:lpstr>
      <vt:lpstr>맑은 고딕</vt:lpstr>
      <vt:lpstr>Office 테마</vt:lpstr>
      <vt:lpstr>독도영토학</vt:lpstr>
      <vt:lpstr>PowerPoint 프레젠테이션</vt:lpstr>
      <vt:lpstr>PowerPoint 프레젠테이션</vt:lpstr>
      <vt:lpstr>독도란?</vt:lpstr>
      <vt:lpstr>PowerPoint 프레젠테이션</vt:lpstr>
      <vt:lpstr>이승만 정부</vt:lpstr>
      <vt:lpstr>이승만 정부</vt:lpstr>
      <vt:lpstr>박정희 정부</vt:lpstr>
      <vt:lpstr>김대중 정부</vt:lpstr>
      <vt:lpstr>노무현 정부</vt:lpstr>
      <vt:lpstr>이명박 정부</vt:lpstr>
      <vt:lpstr>PowerPoint 프레젠테이션</vt:lpstr>
      <vt:lpstr>2004~2005.2월</vt:lpstr>
      <vt:lpstr>2004~2005.2월</vt:lpstr>
      <vt:lpstr>2006년</vt:lpstr>
      <vt:lpstr>2006년</vt:lpstr>
      <vt:lpstr>2007년</vt:lpstr>
      <vt:lpstr>2008년</vt:lpstr>
      <vt:lpstr>PowerPoint 프레젠테이션</vt:lpstr>
      <vt:lpstr>일본이 독도를 노리는 이유</vt:lpstr>
      <vt:lpstr>일본이 독도를 노리는 이유</vt:lpstr>
      <vt:lpstr>PowerPoint 프레젠테이션</vt:lpstr>
      <vt:lpstr>THANK YOU</vt:lpstr>
    </vt:vector>
  </TitlesOfParts>
  <Manager>Slide Members</Manager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Members</dc:title>
  <dc:subject>Powerpoint Templates , Diagram, Chart, Google slides, Keynote</dc:subject>
  <dc:creator>Slide Members by HS.SEO</dc:creator>
  <cp:keywords>SlideMembers, ppt, PPT Templates, Presentation, Diagram, Chart, Yesform, Google slides, Keynote, Free Slides</cp:keywords>
  <dc:description>The copyright of this document is at Slide Members. Unauthorized copying may result in legal sanctions.</dc:description>
  <cp:lastModifiedBy>lmh8591@naver.com</cp:lastModifiedBy>
  <cp:revision>28</cp:revision>
  <dcterms:created xsi:type="dcterms:W3CDTF">2010-02-01T08:03:16Z</dcterms:created>
  <dcterms:modified xsi:type="dcterms:W3CDTF">2020-09-29T18:00:06Z</dcterms:modified>
  <cp:category>www.slidemembers.com</cp:category>
  <cp:version>0906.0100.01</cp:version>
</cp:coreProperties>
</file>