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6" r:id="rId2"/>
    <p:sldId id="259" r:id="rId3"/>
    <p:sldId id="260" r:id="rId4"/>
    <p:sldId id="262" r:id="rId5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5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8627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-498475" y="1311275"/>
            <a:ext cx="10429875" cy="5908675"/>
            <a:chOff x="-313" y="824"/>
            <a:chExt cx="6570" cy="3722"/>
          </a:xfrm>
        </p:grpSpPr>
        <p:sp>
          <p:nvSpPr>
            <p:cNvPr id="5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7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8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9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0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1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2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3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4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5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6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7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8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9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0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9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1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2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3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4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5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6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7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8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9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0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1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2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3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4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5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6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7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8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9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0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1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2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3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4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5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6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7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8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9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0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1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2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3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4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5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6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7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8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9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0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1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2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3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4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5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6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7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8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9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0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1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2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3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4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5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6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7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8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9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0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1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2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3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4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5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6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7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8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9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0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1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2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3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4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5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6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7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8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9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0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1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2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3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4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5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6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7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8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9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0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1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2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3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4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5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6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7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8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9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0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1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2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3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4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5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6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7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8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9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0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1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2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3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4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5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6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7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8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9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0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1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2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3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4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5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6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7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8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9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0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1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2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3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4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5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6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7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8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9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0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1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2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3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4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5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6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7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8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9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0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1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2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3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4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5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6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7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8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9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0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1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2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3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4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5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6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7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8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9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0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1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2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3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4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5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6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7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8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9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0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1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2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3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4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5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6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7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8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9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0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1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2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3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4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8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9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2746" name="Rectangle 218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44675"/>
            <a:ext cx="7772400" cy="1736725"/>
          </a:xfrm>
        </p:spPr>
        <p:txBody>
          <a:bodyPr anchor="b" anchorCtr="1"/>
          <a:lstStyle>
            <a:lvl1pPr>
              <a:defRPr sz="54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22747" name="Rectangle 21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220" name="Rectangle 220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1" name="Rectangle 221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2" name="Rectangle 222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18076053-BF14-427A-B40F-2879CD50B89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1FB5C4-B44D-4766-86B2-DA59B0F344B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9462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9462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6EEDDB-6F9F-4DC9-B486-EF6960C350E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073582-E718-4BD9-8DA2-BACBEB862C6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6F7E40-1013-47C8-983E-60531CEDA97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B87B97-8A6E-4953-8D7B-7C0E3D26028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7DF57E-0C45-4CCE-8615-BF119626E99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8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CDE609-D796-4936-92AD-F411EF7CC3A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4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084B4B-8301-4D6C-9516-82E19E18229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3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7708E2-E624-43B9-A9FC-4CD83880A35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A78C44-F92D-42F1-B6FD-337F3B581E2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-496888" y="1308100"/>
            <a:ext cx="10429876" cy="5908675"/>
            <a:chOff x="-313" y="824"/>
            <a:chExt cx="6570" cy="3722"/>
          </a:xfrm>
        </p:grpSpPr>
        <p:sp>
          <p:nvSpPr>
            <p:cNvPr id="21507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8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9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0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1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2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3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4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5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6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7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8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9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0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1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2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8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3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4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5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6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7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8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9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0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1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2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3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4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5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6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7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8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9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0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1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2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3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4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5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6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7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8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9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0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1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2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3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4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5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6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7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8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9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0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1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2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3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4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5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6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7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8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9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0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1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2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3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4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5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6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7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8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9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0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1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2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3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4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5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6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7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8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9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0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1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2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3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4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5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6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7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8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9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0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1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2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3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4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5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6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7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8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9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0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1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2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3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4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5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6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7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8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9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0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1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2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3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4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5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6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7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8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9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0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1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2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3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4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5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6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7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8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9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0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1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2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3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4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5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6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7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8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9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0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1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2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3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4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5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6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7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8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9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0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1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2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3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4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5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6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7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8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9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0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1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2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3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4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5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6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7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8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9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0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1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2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3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4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5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6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7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8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9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0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1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2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3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4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5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6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7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8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9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0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1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2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3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4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5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6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7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8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9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0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1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2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3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4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5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6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7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8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9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0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1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1722" name="Rectangle 21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B84C1123-C286-451D-8E1F-849352385C5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21723" name="Rectangle 21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4" name="Rectangle 22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5" name="Rectangle 22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3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21726" name="Rectangle 22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86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844675"/>
            <a:ext cx="7847013" cy="1736725"/>
          </a:xfrm>
        </p:spPr>
        <p:txBody>
          <a:bodyPr anchor="ctr" anchorCtr="0"/>
          <a:lstStyle/>
          <a:p>
            <a:pPr eaLnBrk="1" hangingPunct="1">
              <a:defRPr/>
            </a:pPr>
            <a:r>
              <a:rPr lang="ko-KR" altLang="en-US" sz="4400" b="1" smtClean="0"/>
              <a:t>석유화학계 접착제</a:t>
            </a:r>
            <a:br>
              <a:rPr lang="ko-KR" altLang="en-US" sz="4400" b="1" smtClean="0"/>
            </a:br>
            <a:r>
              <a:rPr lang="en-US" altLang="ko-KR" sz="3200" b="1" smtClean="0"/>
              <a:t>- </a:t>
            </a:r>
            <a:r>
              <a:rPr lang="ko-KR" altLang="en-US" sz="3200" b="1" smtClean="0"/>
              <a:t>아이소시아네이트 접착제</a:t>
            </a:r>
            <a:r>
              <a:rPr lang="ko-KR" altLang="en-US" sz="4400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서론 </a:t>
            </a:r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dirty="0" smtClean="0"/>
              <a:t>개요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dirty="0" smtClean="0"/>
              <a:t>  </a:t>
            </a:r>
            <a:r>
              <a:rPr lang="en-US" altLang="ko-KR" sz="1800" dirty="0" smtClean="0"/>
              <a:t>- </a:t>
            </a:r>
            <a:r>
              <a:rPr lang="ko-KR" altLang="en-US" sz="1800" dirty="0" err="1" smtClean="0"/>
              <a:t>열경화성</a:t>
            </a:r>
            <a:r>
              <a:rPr lang="ko-KR" altLang="en-US" sz="1800" dirty="0" smtClean="0"/>
              <a:t> 고분자 물질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dirty="0" smtClean="0"/>
              <a:t>  </a:t>
            </a:r>
            <a:r>
              <a:rPr lang="en-US" altLang="ko-KR" sz="1800" dirty="0" smtClean="0"/>
              <a:t>- </a:t>
            </a:r>
            <a:r>
              <a:rPr lang="ko-KR" altLang="en-US" sz="1800" dirty="0" smtClean="0"/>
              <a:t>휘발성이 낮은 </a:t>
            </a:r>
            <a:r>
              <a:rPr lang="en-US" altLang="ko-KR" sz="1800" dirty="0" smtClean="0"/>
              <a:t>MDI (</a:t>
            </a:r>
            <a:r>
              <a:rPr lang="en-US" altLang="ko-KR" sz="1800" dirty="0" err="1" smtClean="0"/>
              <a:t>diphenyl</a:t>
            </a:r>
            <a:r>
              <a:rPr lang="en-US" altLang="ko-KR" sz="1800" dirty="0" smtClean="0"/>
              <a:t> methane </a:t>
            </a:r>
            <a:r>
              <a:rPr lang="en-US" altLang="ko-KR" sz="1800" dirty="0" err="1" smtClean="0"/>
              <a:t>diisocyante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를 이용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endParaRPr lang="ko-KR" altLang="en-US" sz="1800" dirty="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dirty="0" smtClean="0"/>
              <a:t>제조법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dirty="0" smtClean="0"/>
              <a:t>   </a:t>
            </a:r>
            <a:r>
              <a:rPr lang="en-US" altLang="ko-KR" sz="1800" dirty="0" smtClean="0"/>
              <a:t>- urethane </a:t>
            </a:r>
            <a:r>
              <a:rPr lang="ko-KR" altLang="en-US" sz="1800" dirty="0" smtClean="0"/>
              <a:t>결합을 이용 </a:t>
            </a:r>
            <a:r>
              <a:rPr lang="en-US" altLang="ko-KR" sz="1800" dirty="0" smtClean="0"/>
              <a:t>(Figure)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dirty="0" smtClean="0"/>
              <a:t>   - </a:t>
            </a:r>
            <a:r>
              <a:rPr lang="ko-KR" altLang="en-US" sz="1800" dirty="0" smtClean="0"/>
              <a:t>목재의 함수율 </a:t>
            </a:r>
            <a:r>
              <a:rPr lang="en-US" altLang="ko-KR" sz="1800" dirty="0" smtClean="0"/>
              <a:t>(20% </a:t>
            </a:r>
            <a:r>
              <a:rPr lang="ko-KR" altLang="en-US" sz="1800" dirty="0" smtClean="0"/>
              <a:t>이상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이 이 높은 조건에서도 강한 접착력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dirty="0" smtClean="0"/>
              <a:t>   </a:t>
            </a:r>
            <a:r>
              <a:rPr lang="en-US" altLang="ko-KR" sz="1800" dirty="0" smtClean="0"/>
              <a:t>- </a:t>
            </a:r>
            <a:r>
              <a:rPr lang="ko-KR" altLang="en-US" sz="1800" dirty="0" smtClean="0"/>
              <a:t>경화온도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상온 또는 상온 이상</a:t>
            </a:r>
            <a:endParaRPr lang="en-US" altLang="ko-KR" sz="1800" dirty="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None/>
              <a:defRPr/>
            </a:pPr>
            <a:r>
              <a:rPr lang="en-US" altLang="ko-KR" sz="1800" smtClean="0"/>
              <a:t>   - http://ko.wikipedia.org/wiki/%EB%A9%94%ED%8B%B8%EB%A0%8C_%EB%94%94%ED%8E%98%EB%8B%90_%EB%94%94%EC%9D%B4%EC%86%8C%EC%8B%9C%EC%95%84%EB%84%A4%EC%9D%B4%ED%8A%B8</a:t>
            </a:r>
            <a:endParaRPr lang="ko-KR" altLang="en-US" sz="18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특징 </a:t>
            </a:r>
          </a:p>
        </p:txBody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defRPr/>
            </a:pPr>
            <a:r>
              <a:rPr lang="ko-KR" altLang="en-US" sz="2000" b="1" smtClean="0"/>
              <a:t>다양한 관능기 그룹과 반응 가능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접착력이 매우 강하며 내수성이 우수</a:t>
            </a:r>
            <a:endParaRPr lang="ko-KR" altLang="en-US" sz="2000" b="1" smtClean="0"/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defRPr/>
            </a:pPr>
            <a:r>
              <a:rPr lang="ko-KR" altLang="en-US" sz="2000" b="1" smtClean="0"/>
              <a:t>중합개시제의 첨가 없이 중합반응 가능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경화속도가 빠름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defRPr/>
            </a:pPr>
            <a:r>
              <a:rPr lang="ko-KR" altLang="en-US" sz="2000" b="1" smtClean="0"/>
              <a:t>작은 분자 크기로 많은 유기용제 용해</a:t>
            </a:r>
            <a:r>
              <a:rPr lang="ko-KR" altLang="en-US" sz="1800" smtClean="0"/>
              <a:t>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물과 상용성이 없어 세척을 위해 유기용제를 사용</a:t>
            </a:r>
            <a:endParaRPr lang="ko-KR" altLang="en-US" sz="2000" b="1" smtClean="0"/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defRPr/>
            </a:pPr>
            <a:r>
              <a:rPr lang="ko-KR" altLang="en-US" sz="2000" b="1" smtClean="0"/>
              <a:t>다양한 화합물 특히 </a:t>
            </a:r>
            <a:r>
              <a:rPr lang="en-US" altLang="ko-KR" sz="2000" b="1" smtClean="0"/>
              <a:t>polyesters </a:t>
            </a:r>
            <a:r>
              <a:rPr lang="ko-KR" altLang="en-US" sz="2000" b="1" smtClean="0"/>
              <a:t>또는 </a:t>
            </a:r>
            <a:r>
              <a:rPr lang="en-US" altLang="ko-KR" sz="2000" b="1" smtClean="0"/>
              <a:t>polyether</a:t>
            </a:r>
            <a:r>
              <a:rPr lang="ko-KR" altLang="en-US" sz="2000" b="1" smtClean="0"/>
              <a:t>와 반응 가능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경화이전에 건강에 유해한 증기가 발생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강하고 유연성이 있는 </a:t>
            </a:r>
            <a:r>
              <a:rPr lang="en-US" altLang="ko-KR" sz="1800" smtClean="0"/>
              <a:t>polyurethane</a:t>
            </a:r>
            <a:r>
              <a:rPr lang="ko-KR" altLang="en-US" sz="1800" smtClean="0"/>
              <a:t>계 화합물을 생성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defRPr/>
            </a:pPr>
            <a:r>
              <a:rPr lang="en-US" altLang="ko-KR" sz="2000" b="1" smtClean="0"/>
              <a:t>Elastomer</a:t>
            </a:r>
            <a:r>
              <a:rPr lang="ko-KR" altLang="en-US" sz="2000" b="1" smtClean="0"/>
              <a:t>와 </a:t>
            </a:r>
            <a:r>
              <a:rPr lang="en-US" altLang="ko-KR" sz="2000" b="1" smtClean="0"/>
              <a:t>metal</a:t>
            </a:r>
            <a:r>
              <a:rPr lang="ko-KR" altLang="en-US" sz="2000" b="1" smtClean="0"/>
              <a:t>의 간 성격을 가진 물질 생성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우수한 </a:t>
            </a:r>
            <a:r>
              <a:rPr lang="en-US" altLang="ko-KR" sz="1800" smtClean="0"/>
              <a:t>fatigue life</a:t>
            </a:r>
            <a:r>
              <a:rPr lang="ko-KR" altLang="en-US" sz="1800" smtClean="0"/>
              <a:t>를 보유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defRPr/>
            </a:pPr>
            <a:r>
              <a:rPr lang="ko-KR" altLang="en-US" sz="2000" b="1" smtClean="0"/>
              <a:t>금속의 표면에도 결합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25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압체시 간판과 접착되는 등 공정상 문제점</a:t>
            </a:r>
            <a:endParaRPr lang="ko-KR" altLang="en-US" sz="2000" b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용도</a:t>
            </a:r>
            <a:r>
              <a:rPr lang="en-US" altLang="ko-KR" sz="3200" b="1" smtClean="0"/>
              <a:t>/</a:t>
            </a:r>
            <a:r>
              <a:rPr lang="ko-KR" altLang="en-US" sz="3200" b="1" smtClean="0"/>
              <a:t>주의사항</a:t>
            </a:r>
          </a:p>
        </p:txBody>
      </p:sp>
      <p:sp>
        <p:nvSpPr>
          <p:cNvPr id="880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dirty="0" smtClean="0"/>
              <a:t>용도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dirty="0" smtClean="0"/>
              <a:t>   </a:t>
            </a:r>
            <a:r>
              <a:rPr lang="en-US" altLang="ko-KR" sz="1800" dirty="0" smtClean="0"/>
              <a:t>- PB, OSB (</a:t>
            </a:r>
            <a:r>
              <a:rPr lang="ko-KR" altLang="en-US" sz="1800" dirty="0" smtClean="0"/>
              <a:t>접착력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내수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내후성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낮은 경화온도</a:t>
            </a:r>
            <a:r>
              <a:rPr lang="en-US" altLang="ko-KR" sz="1800" dirty="0" smtClean="0"/>
              <a:t>)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dirty="0" smtClean="0"/>
              <a:t>   - </a:t>
            </a:r>
            <a:r>
              <a:rPr lang="ko-KR" altLang="en-US" sz="1800" dirty="0" smtClean="0"/>
              <a:t>비싼 가격으로 </a:t>
            </a:r>
            <a:r>
              <a:rPr lang="ko-KR" altLang="en-US" sz="1800" dirty="0" err="1" smtClean="0"/>
              <a:t>탄닌과</a:t>
            </a:r>
            <a:r>
              <a:rPr lang="ko-KR" altLang="en-US" sz="1800" dirty="0" smtClean="0"/>
              <a:t> </a:t>
            </a:r>
            <a:r>
              <a:rPr lang="ko-KR" altLang="en-US" sz="1800" dirty="0" err="1" smtClean="0"/>
              <a:t>공축합하여</a:t>
            </a:r>
            <a:r>
              <a:rPr lang="ko-KR" altLang="en-US" sz="1800" dirty="0" smtClean="0"/>
              <a:t> 사용 </a:t>
            </a:r>
            <a:endParaRPr lang="ko-KR" altLang="en-US" sz="1800" b="1" dirty="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endParaRPr lang="ko-KR" altLang="en-US" sz="1800" b="1" dirty="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dirty="0" smtClean="0"/>
              <a:t>사용시 주의사항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dirty="0" smtClean="0"/>
              <a:t>  </a:t>
            </a:r>
            <a:r>
              <a:rPr lang="en-US" altLang="ko-KR" sz="1800" dirty="0" smtClean="0"/>
              <a:t>- </a:t>
            </a:r>
            <a:r>
              <a:rPr lang="ko-KR" altLang="en-US" sz="1800" dirty="0" smtClean="0"/>
              <a:t>매우 </a:t>
            </a:r>
            <a:r>
              <a:rPr lang="ko-KR" altLang="en-US" sz="1800" dirty="0" err="1" smtClean="0"/>
              <a:t>반응성이</a:t>
            </a:r>
            <a:r>
              <a:rPr lang="ko-KR" altLang="en-US" sz="1800" dirty="0" smtClean="0"/>
              <a:t> 높은 화합물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dirty="0" smtClean="0"/>
              <a:t>  </a:t>
            </a:r>
            <a:r>
              <a:rPr lang="en-US" altLang="ko-KR" sz="1800" dirty="0" smtClean="0"/>
              <a:t>- </a:t>
            </a:r>
            <a:r>
              <a:rPr lang="en-US" altLang="ko-KR" sz="1800" dirty="0" err="1" smtClean="0"/>
              <a:t>Isocyanate</a:t>
            </a:r>
            <a:r>
              <a:rPr lang="en-US" altLang="ko-KR" sz="1800" dirty="0" smtClean="0"/>
              <a:t> group</a:t>
            </a:r>
            <a:r>
              <a:rPr lang="ko-KR" altLang="en-US" sz="1800" dirty="0" smtClean="0"/>
              <a:t>이 다른 </a:t>
            </a:r>
            <a:r>
              <a:rPr lang="en-US" altLang="ko-KR" sz="1800" dirty="0" smtClean="0"/>
              <a:t>group</a:t>
            </a:r>
            <a:r>
              <a:rPr lang="ko-KR" altLang="en-US" sz="1800" dirty="0" smtClean="0"/>
              <a:t>과 반응하지 않도록 주의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dirty="0" smtClean="0"/>
              <a:t>  </a:t>
            </a:r>
            <a:r>
              <a:rPr lang="en-US" altLang="ko-KR" sz="1800" dirty="0" smtClean="0"/>
              <a:t>- </a:t>
            </a:r>
            <a:r>
              <a:rPr lang="ko-KR" altLang="en-US" sz="1800" dirty="0" err="1" smtClean="0"/>
              <a:t>반응성이</a:t>
            </a:r>
            <a:r>
              <a:rPr lang="ko-KR" altLang="en-US" sz="1800" dirty="0" smtClean="0"/>
              <a:t> 없고 순수한 용매를 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dirty="0" smtClean="0"/>
              <a:t>  </a:t>
            </a:r>
            <a:r>
              <a:rPr lang="en-US" altLang="ko-KR" sz="1800" dirty="0" smtClean="0"/>
              <a:t>- </a:t>
            </a:r>
            <a:r>
              <a:rPr lang="ko-KR" altLang="en-US" sz="1800" dirty="0" smtClean="0"/>
              <a:t>보관 중 수분에 노출을 피해야 함</a:t>
            </a:r>
            <a:r>
              <a:rPr lang="en-US" altLang="ko-KR" sz="1800" dirty="0" smtClean="0"/>
              <a:t>.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dirty="0" smtClean="0"/>
              <a:t>  - </a:t>
            </a:r>
            <a:r>
              <a:rPr lang="ko-KR" altLang="en-US" sz="1800" dirty="0" smtClean="0"/>
              <a:t>사용 중 과도한 수분의 사용을 금지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점과 선">
  <a:themeElements>
    <a:clrScheme name="점과 선 2">
      <a:dk1>
        <a:srgbClr val="5B5B89"/>
      </a:dk1>
      <a:lt1>
        <a:srgbClr val="FFFFFF"/>
      </a:lt1>
      <a:dk2>
        <a:srgbClr val="666699"/>
      </a:dk2>
      <a:lt2>
        <a:srgbClr val="DFDEF6"/>
      </a:lt2>
      <a:accent1>
        <a:srgbClr val="6666FF"/>
      </a:accent1>
      <a:accent2>
        <a:srgbClr val="52527C"/>
      </a:accent2>
      <a:accent3>
        <a:srgbClr val="B8B8CA"/>
      </a:accent3>
      <a:accent4>
        <a:srgbClr val="DADADA"/>
      </a:accent4>
      <a:accent5>
        <a:srgbClr val="B8B8FF"/>
      </a:accent5>
      <a:accent6>
        <a:srgbClr val="494970"/>
      </a:accent6>
      <a:hlink>
        <a:srgbClr val="9999FF"/>
      </a:hlink>
      <a:folHlink>
        <a:srgbClr val="CCCCFF"/>
      </a:folHlink>
    </a:clrScheme>
    <a:fontScheme name="점과 선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점과 선 1">
        <a:dk1>
          <a:srgbClr val="00008A"/>
        </a:dk1>
        <a:lt1>
          <a:srgbClr val="FFFFFF"/>
        </a:lt1>
        <a:dk2>
          <a:srgbClr val="000099"/>
        </a:dk2>
        <a:lt2>
          <a:srgbClr val="FFFFFF"/>
        </a:lt2>
        <a:accent1>
          <a:srgbClr val="0099FF"/>
        </a:accent1>
        <a:accent2>
          <a:srgbClr val="00007A"/>
        </a:accent2>
        <a:accent3>
          <a:srgbClr val="AAAACA"/>
        </a:accent3>
        <a:accent4>
          <a:srgbClr val="DADADA"/>
        </a:accent4>
        <a:accent5>
          <a:srgbClr val="AACAFF"/>
        </a:accent5>
        <a:accent6>
          <a:srgbClr val="00006E"/>
        </a:accent6>
        <a:hlink>
          <a:srgbClr val="EAEAEA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2">
        <a:dk1>
          <a:srgbClr val="5B5B89"/>
        </a:dk1>
        <a:lt1>
          <a:srgbClr val="FFFFFF"/>
        </a:lt1>
        <a:dk2>
          <a:srgbClr val="666699"/>
        </a:dk2>
        <a:lt2>
          <a:srgbClr val="DFDEF6"/>
        </a:lt2>
        <a:accent1>
          <a:srgbClr val="6666FF"/>
        </a:accent1>
        <a:accent2>
          <a:srgbClr val="52527C"/>
        </a:accent2>
        <a:accent3>
          <a:srgbClr val="B8B8CA"/>
        </a:accent3>
        <a:accent4>
          <a:srgbClr val="DADADA"/>
        </a:accent4>
        <a:accent5>
          <a:srgbClr val="B8B8FF"/>
        </a:accent5>
        <a:accent6>
          <a:srgbClr val="494970"/>
        </a:accent6>
        <a:hlink>
          <a:srgbClr val="9999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3">
        <a:dk1>
          <a:srgbClr val="700000"/>
        </a:dk1>
        <a:lt1>
          <a:srgbClr val="FFFFFF"/>
        </a:lt1>
        <a:dk2>
          <a:srgbClr val="800000"/>
        </a:dk2>
        <a:lt2>
          <a:srgbClr val="FFFFCC"/>
        </a:lt2>
        <a:accent1>
          <a:srgbClr val="BE7960"/>
        </a:accent1>
        <a:accent2>
          <a:srgbClr val="600000"/>
        </a:accent2>
        <a:accent3>
          <a:srgbClr val="C0AAAA"/>
        </a:accent3>
        <a:accent4>
          <a:srgbClr val="DADADA"/>
        </a:accent4>
        <a:accent5>
          <a:srgbClr val="DBBEB6"/>
        </a:accent5>
        <a:accent6>
          <a:srgbClr val="560000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4">
        <a:dk1>
          <a:srgbClr val="000000"/>
        </a:dk1>
        <a:lt1>
          <a:srgbClr val="FDEB9D"/>
        </a:lt1>
        <a:dk2>
          <a:srgbClr val="000000"/>
        </a:dk2>
        <a:lt2>
          <a:srgbClr val="E0CE82"/>
        </a:lt2>
        <a:accent1>
          <a:srgbClr val="EAEAEA"/>
        </a:accent1>
        <a:accent2>
          <a:srgbClr val="C2B476"/>
        </a:accent2>
        <a:accent3>
          <a:srgbClr val="FEF3CC"/>
        </a:accent3>
        <a:accent4>
          <a:srgbClr val="000000"/>
        </a:accent4>
        <a:accent5>
          <a:srgbClr val="F3F3F3"/>
        </a:accent5>
        <a:accent6>
          <a:srgbClr val="B0A36A"/>
        </a:accent6>
        <a:hlink>
          <a:srgbClr val="A47900"/>
        </a:hlink>
        <a:folHlink>
          <a:srgbClr val="8C8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5">
        <a:dk1>
          <a:srgbClr val="5B5E52"/>
        </a:dk1>
        <a:lt1>
          <a:srgbClr val="FFFFFF"/>
        </a:lt1>
        <a:dk2>
          <a:srgbClr val="686B5D"/>
        </a:dk2>
        <a:lt2>
          <a:srgbClr val="CCD5C7"/>
        </a:lt2>
        <a:accent1>
          <a:srgbClr val="809EA8"/>
        </a:accent1>
        <a:accent2>
          <a:srgbClr val="4F5147"/>
        </a:accent2>
        <a:accent3>
          <a:srgbClr val="B9BAB6"/>
        </a:accent3>
        <a:accent4>
          <a:srgbClr val="DADADA"/>
        </a:accent4>
        <a:accent5>
          <a:srgbClr val="C0CCD1"/>
        </a:accent5>
        <a:accent6>
          <a:srgbClr val="47493F"/>
        </a:accent6>
        <a:hlink>
          <a:srgbClr val="AAA854"/>
        </a:hlink>
        <a:folHlink>
          <a:srgbClr val="E1D09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6">
        <a:dk1>
          <a:srgbClr val="46532B"/>
        </a:dk1>
        <a:lt1>
          <a:srgbClr val="FFFFFF"/>
        </a:lt1>
        <a:dk2>
          <a:srgbClr val="4E5D31"/>
        </a:dk2>
        <a:lt2>
          <a:srgbClr val="FFFFCC"/>
        </a:lt2>
        <a:accent1>
          <a:srgbClr val="8F8C00"/>
        </a:accent1>
        <a:accent2>
          <a:srgbClr val="424F29"/>
        </a:accent2>
        <a:accent3>
          <a:srgbClr val="B2B6AD"/>
        </a:accent3>
        <a:accent4>
          <a:srgbClr val="DADADA"/>
        </a:accent4>
        <a:accent5>
          <a:srgbClr val="C6C5AA"/>
        </a:accent5>
        <a:accent6>
          <a:srgbClr val="3B4724"/>
        </a:accent6>
        <a:hlink>
          <a:srgbClr val="33CC33"/>
        </a:hlink>
        <a:folHlink>
          <a:srgbClr val="00A1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7">
        <a:dk1>
          <a:srgbClr val="007673"/>
        </a:dk1>
        <a:lt1>
          <a:srgbClr val="FFFFFF"/>
        </a:lt1>
        <a:dk2>
          <a:srgbClr val="008080"/>
        </a:dk2>
        <a:lt2>
          <a:srgbClr val="FFFF99"/>
        </a:lt2>
        <a:accent1>
          <a:srgbClr val="33CCCC"/>
        </a:accent1>
        <a:accent2>
          <a:srgbClr val="006462"/>
        </a:accent2>
        <a:accent3>
          <a:srgbClr val="AAC0C0"/>
        </a:accent3>
        <a:accent4>
          <a:srgbClr val="DADADA"/>
        </a:accent4>
        <a:accent5>
          <a:srgbClr val="ADE2E2"/>
        </a:accent5>
        <a:accent6>
          <a:srgbClr val="005A58"/>
        </a:accent6>
        <a:hlink>
          <a:srgbClr val="FFCC00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8">
        <a:dk1>
          <a:srgbClr val="000000"/>
        </a:dk1>
        <a:lt1>
          <a:srgbClr val="E6F8F4"/>
        </a:lt1>
        <a:dk2>
          <a:srgbClr val="000000"/>
        </a:dk2>
        <a:lt2>
          <a:srgbClr val="C5DBD6"/>
        </a:lt2>
        <a:accent1>
          <a:srgbClr val="CCFF99"/>
        </a:accent1>
        <a:accent2>
          <a:srgbClr val="ACBAB7"/>
        </a:accent2>
        <a:accent3>
          <a:srgbClr val="F0FBF8"/>
        </a:accent3>
        <a:accent4>
          <a:srgbClr val="000000"/>
        </a:accent4>
        <a:accent5>
          <a:srgbClr val="E2FFCA"/>
        </a:accent5>
        <a:accent6>
          <a:srgbClr val="9BA8A6"/>
        </a:accent6>
        <a:hlink>
          <a:srgbClr val="008080"/>
        </a:hlink>
        <a:folHlink>
          <a:srgbClr val="00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9">
        <a:dk1>
          <a:srgbClr val="000000"/>
        </a:dk1>
        <a:lt1>
          <a:srgbClr val="EAEAEA"/>
        </a:lt1>
        <a:dk2>
          <a:srgbClr val="000000"/>
        </a:dk2>
        <a:lt2>
          <a:srgbClr val="D1D1D1"/>
        </a:lt2>
        <a:accent1>
          <a:srgbClr val="CCECFF"/>
        </a:accent1>
        <a:accent2>
          <a:srgbClr val="B2B2B2"/>
        </a:accent2>
        <a:accent3>
          <a:srgbClr val="F3F3F3"/>
        </a:accent3>
        <a:accent4>
          <a:srgbClr val="000000"/>
        </a:accent4>
        <a:accent5>
          <a:srgbClr val="E2F4FF"/>
        </a:accent5>
        <a:accent6>
          <a:srgbClr val="A1A1A1"/>
        </a:accent6>
        <a:hlink>
          <a:srgbClr val="7200E4"/>
        </a:hlink>
        <a:folHlink>
          <a:srgbClr val="0033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Dots</Template>
  <TotalTime>1974</TotalTime>
  <Words>222</Words>
  <Application>Microsoft Office PowerPoint</Application>
  <PresentationFormat>화면 슬라이드 쇼(4:3)</PresentationFormat>
  <Paragraphs>36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점과 선</vt:lpstr>
      <vt:lpstr>석유화학계 접착제 - 아이소시아네이트 접착제 </vt:lpstr>
      <vt:lpstr>서론 </vt:lpstr>
      <vt:lpstr>특징 </vt:lpstr>
      <vt:lpstr>용도/주의사항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목질재료학 및 실험</dc:title>
  <dc:creator>In</dc:creator>
  <cp:lastModifiedBy>Danial Yang</cp:lastModifiedBy>
  <cp:revision>41</cp:revision>
  <dcterms:created xsi:type="dcterms:W3CDTF">2005-09-01T06:05:51Z</dcterms:created>
  <dcterms:modified xsi:type="dcterms:W3CDTF">2012-10-03T07:35:31Z</dcterms:modified>
</cp:coreProperties>
</file>

<file path=docProps/thumbnail.jpeg>
</file>