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5" r:id="rId3"/>
    <p:sldId id="258" r:id="rId4"/>
    <p:sldId id="262" r:id="rId5"/>
    <p:sldId id="267" r:id="rId6"/>
    <p:sldId id="260" r:id="rId7"/>
    <p:sldId id="256" r:id="rId8"/>
    <p:sldId id="268" r:id="rId9"/>
    <p:sldId id="270" r:id="rId10"/>
    <p:sldId id="271" r:id="rId11"/>
    <p:sldId id="269" r:id="rId12"/>
    <p:sldId id="259" r:id="rId13"/>
    <p:sldId id="273" r:id="rId14"/>
    <p:sldId id="274" r:id="rId15"/>
    <p:sldId id="275" r:id="rId16"/>
    <p:sldId id="279" r:id="rId17"/>
    <p:sldId id="277" r:id="rId18"/>
    <p:sldId id="278" r:id="rId19"/>
    <p:sldId id="276" r:id="rId20"/>
    <p:sldId id="263" r:id="rId21"/>
  </p:sldIdLst>
  <p:sldSz cx="12192000" cy="6858000"/>
  <p:notesSz cx="6858000" cy="9144000"/>
  <p:embeddedFontLst>
    <p:embeddedFont>
      <p:font typeface="나눔바른고딕" panose="020B0600000101010101" charset="-127"/>
      <p:regular r:id="rId22"/>
      <p:bold r:id="rId23"/>
    </p:embeddedFont>
    <p:embeddedFont>
      <p:font typeface="나눔명조 ExtraBold" panose="020B0600000101010101" charset="-127"/>
      <p:bold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나눔명조" panose="020B0600000101010101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012"/>
    <a:srgbClr val="E60012"/>
    <a:srgbClr val="FF979E"/>
    <a:srgbClr val="FE4467"/>
    <a:srgbClr val="C60128"/>
    <a:srgbClr val="BE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33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58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63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8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6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68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02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70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57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55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26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4A77-CE06-4E2C-8C44-1406BB0C00E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2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oissant-online.jp/life/10628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nkanurseteam.jp/6471/" TargetMode="External"/><Relationship Id="rId4" Type="http://schemas.openxmlformats.org/officeDocument/2006/relationships/hyperlink" Target="https://livejapan.com/ja/article-a000024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812021" y="1091671"/>
            <a:ext cx="4514851" cy="4514851"/>
          </a:xfrm>
          <a:prstGeom prst="ellipse">
            <a:avLst/>
          </a:prstGeom>
          <a:solidFill>
            <a:srgbClr val="BE0026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862991">
            <a:off x="2792845" y="256665"/>
            <a:ext cx="6553201" cy="6587332"/>
          </a:xfrm>
          <a:prstGeom prst="rect">
            <a:avLst/>
          </a:prstGeom>
          <a:blipFill dpi="0" rotWithShape="1">
            <a:blip r:embed="rId2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96294" y="2306280"/>
            <a:ext cx="5546302" cy="178510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5500" b="1" dirty="0" smtClean="0">
                <a:solidFill>
                  <a:schemeClr val="bg1"/>
                </a:solidFill>
                <a:latin typeface="나눔명조" panose="020B0600000101010101" charset="-127"/>
                <a:ea typeface="나눔명조" panose="020B0600000101010101" charset="-127"/>
              </a:rPr>
              <a:t>일본의</a:t>
            </a:r>
            <a:endParaRPr lang="en-US" altLang="ko-KR" sz="5500" b="1" dirty="0" smtClean="0">
              <a:solidFill>
                <a:schemeClr val="bg1"/>
              </a:solidFill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r>
              <a:rPr lang="ko-KR" altLang="en-US" sz="5500" b="1" dirty="0" smtClean="0">
                <a:solidFill>
                  <a:schemeClr val="bg1"/>
                </a:solidFill>
                <a:latin typeface="나눔명조" panose="020B0600000101010101" charset="-127"/>
                <a:ea typeface="나눔명조" panose="020B0600000101010101" charset="-127"/>
              </a:rPr>
              <a:t>예절 문화</a:t>
            </a:r>
            <a:endParaRPr lang="ko-KR" altLang="en-US" sz="5500" b="1" dirty="0">
              <a:solidFill>
                <a:schemeClr val="bg1"/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4747" y="4301346"/>
            <a:ext cx="4089400" cy="33855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일본어일본학과 </a:t>
            </a:r>
            <a:r>
              <a:rPr lang="ko-KR" altLang="en-US" sz="1600" dirty="0" err="1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류태은</a:t>
            </a:r>
            <a:endParaRPr lang="ko-KR" altLang="en-US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6E84E29-6C9E-42CA-9B09-EF77447214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428" y="6580079"/>
            <a:ext cx="360914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08507" y="620380"/>
            <a:ext cx="562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젓가락과 관련된 예절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003336" y="2062243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54515" y="1881111"/>
            <a:ext cx="517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올바른 젓가락 잡는 방법</a:t>
            </a:r>
            <a:endParaRPr lang="en-US" altLang="ko-KR" sz="2400" b="1" dirty="0">
              <a:solidFill>
                <a:srgbClr val="C60128"/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1332" y="2335321"/>
            <a:ext cx="584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일본은 국 요리 등이 나오지 않는다면 대부분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젓가락으로민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식사를 한다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</a:p>
          <a:p>
            <a:r>
              <a:rPr lang="ko-KR" altLang="en-US" sz="14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때문에 바른 젓가락 잡는 방법을 익혀두는 것이 좋다</a:t>
            </a:r>
            <a:r>
              <a:rPr lang="en-US" altLang="ko-KR" sz="140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en-US" altLang="ko-KR" sz="14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951748" y="3232034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479787" y="3198167"/>
            <a:ext cx="463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음식을 젓가락으로 찌르는 행동</a:t>
            </a:r>
            <a:endParaRPr lang="en-US" altLang="ko-KR" sz="2400" b="1" dirty="0">
              <a:solidFill>
                <a:srgbClr val="C60128"/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1951748" y="4213859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482970" y="4200377"/>
            <a:ext cx="428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젓가락을 입에 물고 있는 행동</a:t>
            </a:r>
            <a:endParaRPr lang="en-US" altLang="ko-KR" sz="2400" b="1" dirty="0">
              <a:solidFill>
                <a:srgbClr val="C60128"/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951748" y="5227719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482970" y="5214237"/>
            <a:ext cx="428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밥그릇에 젓가락을 꽂는 행동</a:t>
            </a:r>
            <a:endParaRPr lang="en-US" altLang="ko-KR" sz="2400" b="1" dirty="0">
              <a:solidFill>
                <a:srgbClr val="C60128"/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63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8" grpId="0"/>
      <p:bldP spid="20" grpId="0" animBg="1"/>
      <p:bldP spid="21" grpId="0"/>
      <p:bldP spid="23" grpId="0" animBg="1"/>
      <p:bldP spid="24" grpId="0"/>
      <p:bldP spid="19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4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62485" y="589004"/>
            <a:ext cx="859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젓가락에서 젓가락으로 음식을 전달하는 행위</a:t>
            </a:r>
            <a:r>
              <a:rPr lang="en-US" altLang="ko-K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(</a:t>
            </a:r>
            <a:r>
              <a:rPr lang="ko-KR" altLang="ko-KR" sz="2800" b="1" smtClean="0">
                <a:latin typeface="나눔명조" panose="020B0600000101010101" charset="-127"/>
                <a:ea typeface="나눔명조" panose="020B0600000101010101" charset="-127"/>
              </a:rPr>
              <a:t>橋渡し</a:t>
            </a:r>
            <a:r>
              <a:rPr lang="en-US" altLang="ko-KR" sz="2800" b="1" smtClean="0">
                <a:latin typeface="나눔명조" panose="020B0600000101010101" charset="-127"/>
                <a:ea typeface="나눔명조" panose="020B0600000101010101" charset="-127"/>
              </a:rPr>
              <a:t>)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441469" y="4006735"/>
            <a:ext cx="6018415" cy="204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86" y="1168929"/>
            <a:ext cx="3371733" cy="30112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50914" y="4297798"/>
            <a:ext cx="8189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젓가락에서 젓가락으로 음식을 전달하는 </a:t>
            </a:r>
            <a:r>
              <a:rPr lang="ko-KR" altLang="en-US" sz="2400" smtClean="0"/>
              <a:t>행위는 </a:t>
            </a:r>
            <a:endParaRPr lang="en-US" altLang="ko-KR" sz="2400" smtClean="0"/>
          </a:p>
          <a:p>
            <a:pPr algn="ctr"/>
            <a:r>
              <a:rPr lang="ko-KR" altLang="en-US" sz="2400" smtClean="0"/>
              <a:t>결코 </a:t>
            </a:r>
            <a:r>
              <a:rPr lang="ko-KR" altLang="en-US" sz="2400" dirty="0" smtClean="0"/>
              <a:t>해서는 안된다</a:t>
            </a:r>
            <a:r>
              <a:rPr lang="en-US" altLang="ko-KR" sz="2400" dirty="0" smtClean="0"/>
              <a:t>.</a:t>
            </a:r>
          </a:p>
          <a:p>
            <a:pPr algn="ctr"/>
            <a:endParaRPr lang="en-US" altLang="ko-KR" sz="2400" dirty="0"/>
          </a:p>
          <a:p>
            <a:pPr algn="ctr"/>
            <a:r>
              <a:rPr lang="ko-KR" altLang="en-US" sz="2400" dirty="0" smtClean="0"/>
              <a:t>일본은 죽은 사람의 유골을 젓가락에서 젓가락으로 옮기는 문화가 있기 때문에 식사 자리에선 주의해야 한다</a:t>
            </a:r>
            <a:r>
              <a:rPr lang="en-US" altLang="ko-KR" sz="2400" smtClean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2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8229094" y="2741399"/>
            <a:ext cx="3658106" cy="3658106"/>
          </a:xfrm>
          <a:prstGeom prst="ellipse">
            <a:avLst/>
          </a:prstGeom>
          <a:solidFill>
            <a:srgbClr val="C6012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358887" y="4216509"/>
            <a:ext cx="3398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B0600000101010101" charset="-127"/>
                <a:ea typeface="나눔명조" panose="020B0600000101010101" charset="-127"/>
              </a:rPr>
              <a:t>공공장소 예절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" panose="020B0600000101010101" charset="-127"/>
              <a:ea typeface="나눔명조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94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4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62485" y="589004"/>
            <a:ext cx="5969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대중 교통 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– </a:t>
            </a:r>
            <a:r>
              <a:rPr lang="ko-KR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노약자석은 비워두는 곳</a:t>
            </a:r>
            <a:r>
              <a:rPr lang="en-US" altLang="ko-K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?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59476" y="4587179"/>
            <a:ext cx="10873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지하철이나 버스 등의 </a:t>
            </a:r>
            <a:r>
              <a:rPr lang="ko-KR" altLang="en-US" sz="2400" dirty="0" err="1" smtClean="0">
                <a:latin typeface="나눔명조" panose="020B0600000101010101" charset="-127"/>
                <a:ea typeface="나눔명조" panose="020B0600000101010101" charset="-127"/>
              </a:rPr>
              <a:t>노약자석은</a:t>
            </a:r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 </a:t>
            </a:r>
            <a:r>
              <a:rPr lang="ko-KR" altLang="en-US" sz="2400" dirty="0" err="1" smtClean="0">
                <a:latin typeface="나눔명조" panose="020B0600000101010101" charset="-127"/>
                <a:ea typeface="나눔명조" panose="020B0600000101010101" charset="-127"/>
              </a:rPr>
              <a:t>비어있다면</a:t>
            </a:r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 </a:t>
            </a:r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앉는 것이 매너</a:t>
            </a:r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자신의 눈 </a:t>
            </a:r>
            <a:r>
              <a:rPr lang="ko-KR" altLang="en-US" sz="2400" smtClean="0">
                <a:latin typeface="나눔명조" panose="020B0600000101010101" charset="-127"/>
                <a:ea typeface="나눔명조" panose="020B0600000101010101" charset="-127"/>
              </a:rPr>
              <a:t>앞에 자리</a:t>
            </a:r>
            <a:r>
              <a:rPr lang="ko-KR" altLang="en-US" sz="2400">
                <a:latin typeface="나눔명조" panose="020B0600000101010101" charset="-127"/>
                <a:ea typeface="나눔명조" panose="020B0600000101010101" charset="-127"/>
              </a:rPr>
              <a:t>가</a:t>
            </a:r>
            <a:r>
              <a:rPr lang="ko-KR" altLang="en-US" sz="2400" smtClean="0">
                <a:latin typeface="나눔명조" panose="020B0600000101010101" charset="-127"/>
                <a:ea typeface="나눔명조" panose="020B0600000101010101" charset="-127"/>
              </a:rPr>
              <a:t> </a:t>
            </a:r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비었는데도 앉지 않는다면</a:t>
            </a:r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오히려 혼잡한 상황에서 주위에 폐를 끼칠 수도 있다</a:t>
            </a:r>
            <a:r>
              <a:rPr lang="en-US" altLang="ko-KR" sz="2400" dirty="0" smtClean="0">
                <a:latin typeface="나눔명조" panose="020B0600000101010101" charset="-127"/>
                <a:ea typeface="나눔명조" panose="020B0600000101010101" charset="-127"/>
              </a:rPr>
              <a:t>.</a:t>
            </a:r>
          </a:p>
          <a:p>
            <a:pPr algn="ctr"/>
            <a:endParaRPr lang="en-US" altLang="ko-KR" sz="2400" dirty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36485"/>
          <a:stretch/>
        </p:blipFill>
        <p:spPr>
          <a:xfrm>
            <a:off x="3809999" y="1403287"/>
            <a:ext cx="4572000" cy="28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4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62485" y="589004"/>
            <a:ext cx="979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열차 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– </a:t>
            </a:r>
            <a:r>
              <a:rPr lang="ko-KR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등받이 뒤로 젖힐 때</a:t>
            </a:r>
            <a:r>
              <a:rPr lang="en-US" altLang="ko-K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, </a:t>
            </a:r>
            <a:r>
              <a:rPr lang="ko-KR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뒷 사람에게 미리 말을 게 좋을까</a:t>
            </a:r>
            <a:r>
              <a:rPr lang="en-US" altLang="ko-K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?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59476" y="4587179"/>
            <a:ext cx="10873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28" y="1477926"/>
            <a:ext cx="4358454" cy="29088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4959" y="4625989"/>
            <a:ext cx="96815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/>
              <a:t>뒷사람에게</a:t>
            </a:r>
            <a:r>
              <a:rPr lang="ko-KR" altLang="en-US" sz="2400" dirty="0" smtClean="0"/>
              <a:t> 눈빛이나 가벼운 인사만으로도 충분히 공손한 자세</a:t>
            </a:r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pPr algn="ctr"/>
            <a:r>
              <a:rPr lang="ko-KR" altLang="en-US" sz="2400" dirty="0" smtClean="0"/>
              <a:t>뒷사람이 </a:t>
            </a:r>
            <a:r>
              <a:rPr lang="ko-KR" altLang="en-US" sz="2400" smtClean="0"/>
              <a:t>일에 집중해 있거나 </a:t>
            </a:r>
            <a:r>
              <a:rPr lang="ko-KR" altLang="en-US" sz="2400" dirty="0" smtClean="0"/>
              <a:t>숙면 중일 경우에는 </a:t>
            </a:r>
            <a:endParaRPr lang="en-US" altLang="ko-KR" sz="2400" smtClean="0"/>
          </a:p>
          <a:p>
            <a:pPr algn="ctr"/>
            <a:r>
              <a:rPr lang="ko-KR" altLang="en-US" sz="2400" smtClean="0"/>
              <a:t>오히려 </a:t>
            </a:r>
            <a:r>
              <a:rPr lang="ko-KR" altLang="en-US" sz="2400" dirty="0" smtClean="0"/>
              <a:t>말을 </a:t>
            </a:r>
            <a:r>
              <a:rPr lang="ko-KR" altLang="en-US" sz="2400" smtClean="0"/>
              <a:t>거는 것은 </a:t>
            </a:r>
            <a:r>
              <a:rPr lang="ko-KR" altLang="en-US" sz="2400" dirty="0" smtClean="0"/>
              <a:t>무례한 행동</a:t>
            </a:r>
            <a:endParaRPr lang="en-US" altLang="ko-KR" sz="2400" smtClean="0"/>
          </a:p>
          <a:p>
            <a:pPr algn="ctr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0075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4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62485" y="589004"/>
            <a:ext cx="979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음식점 </a:t>
            </a:r>
            <a:r>
              <a:rPr lang="en-US" altLang="ko-K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– </a:t>
            </a:r>
            <a:r>
              <a:rPr lang="ko-KR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과도한 사진 촬영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59476" y="4587179"/>
            <a:ext cx="10873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09" y="1403287"/>
            <a:ext cx="4228934" cy="2822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4009" y="4587179"/>
            <a:ext cx="8343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식당에서의 과도한 촬영과 셔터 소리는 폐가 될 수 있다</a:t>
            </a:r>
            <a:r>
              <a:rPr lang="en-US" altLang="ko-KR" sz="2400" smtClean="0"/>
              <a:t>.</a:t>
            </a:r>
          </a:p>
          <a:p>
            <a:pPr algn="ctr"/>
            <a:endParaRPr lang="en-US" altLang="ko-KR" sz="2400" dirty="0" smtClean="0"/>
          </a:p>
          <a:p>
            <a:pPr algn="ctr"/>
            <a:r>
              <a:rPr lang="ko-KR" altLang="en-US" sz="2400" smtClean="0"/>
              <a:t>가게 분위기와 점원에게도 폐가 될 수 있음</a:t>
            </a:r>
            <a:endParaRPr lang="en-US" altLang="ko-KR" sz="2400" smtClean="0"/>
          </a:p>
          <a:p>
            <a:pPr algn="ctr"/>
            <a:endParaRPr lang="en-US" altLang="ko-KR" sz="2400" dirty="0" smtClean="0"/>
          </a:p>
          <a:p>
            <a:pPr algn="ctr"/>
            <a:r>
              <a:rPr lang="ko-KR" altLang="en-US" sz="2400" smtClean="0"/>
              <a:t>촬영을 금지하는 가게도 있으므로 방문 시 확인이 필수</a:t>
            </a: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0000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4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62485" y="589004"/>
            <a:ext cx="979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길에서 담배를 피우는 행동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59476" y="4587179"/>
            <a:ext cx="10873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4009" y="4587179"/>
            <a:ext cx="8343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길에서 담배를 피우거나 흡연구역이 아닌 곳에서는 무조건 금연</a:t>
            </a:r>
            <a:endParaRPr lang="en-US" altLang="ko-KR" sz="2400" dirty="0" smtClean="0"/>
          </a:p>
          <a:p>
            <a:pPr algn="ctr"/>
            <a:endParaRPr lang="en-US" altLang="ko-KR" sz="2400"/>
          </a:p>
          <a:p>
            <a:pPr algn="ctr"/>
            <a:r>
              <a:rPr lang="ko-KR" altLang="en-US" sz="2400" smtClean="0"/>
              <a:t>또한 거리에 담배 꽁초나 쓰레기를 버리는 행동 또한 매우 무례한 행동</a:t>
            </a:r>
            <a:endParaRPr lang="en-US" altLang="ko-KR" sz="2400" dirty="0" smtClean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15" y="1439770"/>
            <a:ext cx="4284519" cy="28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8229094" y="2741399"/>
            <a:ext cx="3658106" cy="3658106"/>
          </a:xfrm>
          <a:prstGeom prst="ellipse">
            <a:avLst/>
          </a:prstGeom>
          <a:solidFill>
            <a:srgbClr val="C6012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29094" y="4216509"/>
            <a:ext cx="3398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B0600000101010101" charset="-127"/>
                <a:ea typeface="나눔명조" panose="020B0600000101010101" charset="-127"/>
              </a:rPr>
              <a:t>관련 사례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" panose="020B0600000101010101" charset="-127"/>
              <a:ea typeface="나눔명조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13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4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62485" y="589004"/>
            <a:ext cx="979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기모노 경찰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59476" y="4587179"/>
            <a:ext cx="10873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4335" y="4702946"/>
            <a:ext cx="8343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기모노를 입은 젊은 여성들에게 찾아가 옷 매무새가 이상하다며 지적하는 나이 든 여성 </a:t>
            </a:r>
            <a:r>
              <a:rPr lang="en-US" altLang="ko-KR" sz="2400" dirty="0" smtClean="0"/>
              <a:t>– </a:t>
            </a:r>
            <a:r>
              <a:rPr lang="ko-KR" altLang="en-US" sz="2400" smtClean="0"/>
              <a:t>기모노 경찰</a:t>
            </a:r>
            <a:endParaRPr lang="en-US" altLang="ko-KR" sz="2400" dirty="0" smtClean="0"/>
          </a:p>
          <a:p>
            <a:pPr algn="ctr"/>
            <a:endParaRPr lang="en-US" altLang="ko-KR" sz="2400" dirty="0"/>
          </a:p>
          <a:p>
            <a:pPr algn="ctr"/>
            <a:r>
              <a:rPr lang="ko-KR" altLang="en-US" sz="2400" smtClean="0"/>
              <a:t>지적부터 심하면 화장실로 데려가 무조건 옷 매무새를 바르게 고치려 함</a:t>
            </a:r>
            <a:endParaRPr lang="en-US" altLang="ko-KR" sz="2400" dirty="0" smtClean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92" y="1160952"/>
            <a:ext cx="3633613" cy="337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오사카성 png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7314"/>
            <a:ext cx="8104498" cy="54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11658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68000">
                <a:schemeClr val="bg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834825" y="0"/>
            <a:ext cx="10434546" cy="852406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531720" y="1571896"/>
            <a:ext cx="315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출 처</a:t>
            </a:r>
            <a:endParaRPr lang="en-US" altLang="ko-KR" sz="44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309" y="2535919"/>
            <a:ext cx="8279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3"/>
              </a:rPr>
              <a:t>https</a:t>
            </a:r>
            <a:r>
              <a:rPr lang="en-US" altLang="ko-KR" dirty="0">
                <a:hlinkClick r:id="rId3"/>
              </a:rPr>
              <a:t>://</a:t>
            </a:r>
            <a:r>
              <a:rPr lang="en-US" altLang="ko-KR" dirty="0" smtClean="0">
                <a:hlinkClick r:id="rId3"/>
              </a:rPr>
              <a:t>croissant-online.jp/life/106281/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>
                <a:hlinkClick r:id="rId4"/>
              </a:rPr>
              <a:t>https://livejapan.com/ja/article-a0000241/</a:t>
            </a:r>
            <a:r>
              <a:rPr lang="en-US" altLang="ko-KR" dirty="0" smtClean="0"/>
              <a:t> </a:t>
            </a:r>
            <a:r>
              <a:rPr lang="ko-KR" altLang="en-US" smtClean="0"/>
              <a:t>일본 식사 매너 </a:t>
            </a:r>
            <a:r>
              <a:rPr lang="en-US" altLang="ko-KR" dirty="0" smtClean="0"/>
              <a:t>– LIVE JAPAN</a:t>
            </a:r>
          </a:p>
          <a:p>
            <a:endParaRPr lang="en-US" altLang="ko-KR" dirty="0"/>
          </a:p>
          <a:p>
            <a:r>
              <a:rPr lang="en-US" altLang="ko-KR" dirty="0">
                <a:hlinkClick r:id="rId5"/>
              </a:rPr>
              <a:t>https://sinkanurseteam.jp/6471</a:t>
            </a:r>
            <a:r>
              <a:rPr lang="en-US" altLang="ko-KR" dirty="0" smtClean="0">
                <a:hlinkClick r:id="rId5"/>
              </a:rPr>
              <a:t>/</a:t>
            </a:r>
            <a:r>
              <a:rPr lang="en-US" altLang="ko-KR" dirty="0" smtClean="0"/>
              <a:t> </a:t>
            </a:r>
            <a:r>
              <a:rPr lang="ko-KR" altLang="en-US" smtClean="0"/>
              <a:t>싱커너스 팀 </a:t>
            </a:r>
            <a:r>
              <a:rPr lang="en-US" altLang="ko-KR" smtClean="0"/>
              <a:t>– 2020.01.17</a:t>
            </a:r>
          </a:p>
          <a:p>
            <a:endParaRPr lang="en-US" altLang="ko-KR" dirty="0"/>
          </a:p>
          <a:p>
            <a:r>
              <a:rPr lang="en-US" altLang="ko-KR" dirty="0"/>
              <a:t>https://www.reigisahou.or.jp/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0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오사카성 png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7314"/>
            <a:ext cx="8104498" cy="54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116586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68000">
                <a:schemeClr val="bg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-1278791" y="3203169"/>
            <a:ext cx="14465300" cy="1472827"/>
            <a:chOff x="-1000164" y="4071942"/>
            <a:chExt cx="10787138" cy="2366978"/>
          </a:xfrm>
        </p:grpSpPr>
        <p:sp>
          <p:nvSpPr>
            <p:cNvPr id="27" name="자유형 26"/>
            <p:cNvSpPr/>
            <p:nvPr/>
          </p:nvSpPr>
          <p:spPr>
            <a:xfrm flipV="1">
              <a:off x="2000232" y="4469663"/>
              <a:ext cx="7643866" cy="1673981"/>
            </a:xfrm>
            <a:custGeom>
              <a:avLst/>
              <a:gdLst>
                <a:gd name="connsiteX0" fmla="*/ 0 w 9405257"/>
                <a:gd name="connsiteY0" fmla="*/ 1226457 h 1673981"/>
                <a:gd name="connsiteX1" fmla="*/ 145143 w 9405257"/>
                <a:gd name="connsiteY1" fmla="*/ 1182914 h 1673981"/>
                <a:gd name="connsiteX2" fmla="*/ 3135086 w 9405257"/>
                <a:gd name="connsiteY2" fmla="*/ 65314 h 1673981"/>
                <a:gd name="connsiteX3" fmla="*/ 7184572 w 9405257"/>
                <a:gd name="connsiteY3" fmla="*/ 1574800 h 1673981"/>
                <a:gd name="connsiteX4" fmla="*/ 9405257 w 9405257"/>
                <a:gd name="connsiteY4" fmla="*/ 660400 h 16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5257" h="1673981">
                  <a:moveTo>
                    <a:pt x="0" y="1226457"/>
                  </a:moveTo>
                  <a:lnTo>
                    <a:pt x="145143" y="1182914"/>
                  </a:lnTo>
                  <a:cubicBezTo>
                    <a:pt x="667657" y="989390"/>
                    <a:pt x="1961848" y="0"/>
                    <a:pt x="3135086" y="65314"/>
                  </a:cubicBezTo>
                  <a:cubicBezTo>
                    <a:pt x="4308324" y="130628"/>
                    <a:pt x="6139544" y="1475619"/>
                    <a:pt x="7184572" y="1574800"/>
                  </a:cubicBezTo>
                  <a:cubicBezTo>
                    <a:pt x="8229600" y="1673981"/>
                    <a:pt x="9030305" y="824895"/>
                    <a:pt x="9405257" y="660400"/>
                  </a:cubicBezTo>
                </a:path>
              </a:pathLst>
            </a:cu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-261257" y="4612539"/>
              <a:ext cx="9405257" cy="1673981"/>
            </a:xfrm>
            <a:custGeom>
              <a:avLst/>
              <a:gdLst>
                <a:gd name="connsiteX0" fmla="*/ 0 w 9405257"/>
                <a:gd name="connsiteY0" fmla="*/ 1226457 h 1673981"/>
                <a:gd name="connsiteX1" fmla="*/ 145143 w 9405257"/>
                <a:gd name="connsiteY1" fmla="*/ 1182914 h 1673981"/>
                <a:gd name="connsiteX2" fmla="*/ 3135086 w 9405257"/>
                <a:gd name="connsiteY2" fmla="*/ 65314 h 1673981"/>
                <a:gd name="connsiteX3" fmla="*/ 7184572 w 9405257"/>
                <a:gd name="connsiteY3" fmla="*/ 1574800 h 1673981"/>
                <a:gd name="connsiteX4" fmla="*/ 9405257 w 9405257"/>
                <a:gd name="connsiteY4" fmla="*/ 660400 h 16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5257" h="1673981">
                  <a:moveTo>
                    <a:pt x="0" y="1226457"/>
                  </a:moveTo>
                  <a:lnTo>
                    <a:pt x="145143" y="1182914"/>
                  </a:lnTo>
                  <a:cubicBezTo>
                    <a:pt x="667657" y="989390"/>
                    <a:pt x="1961848" y="0"/>
                    <a:pt x="3135086" y="65314"/>
                  </a:cubicBezTo>
                  <a:cubicBezTo>
                    <a:pt x="4308324" y="130628"/>
                    <a:pt x="6139544" y="1475619"/>
                    <a:pt x="7184572" y="1574800"/>
                  </a:cubicBezTo>
                  <a:cubicBezTo>
                    <a:pt x="8229600" y="1673981"/>
                    <a:pt x="9030305" y="824895"/>
                    <a:pt x="9405257" y="660400"/>
                  </a:cubicBezTo>
                </a:path>
              </a:pathLst>
            </a:cu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자유형 30"/>
            <p:cNvSpPr/>
            <p:nvPr/>
          </p:nvSpPr>
          <p:spPr>
            <a:xfrm rot="10329210" flipV="1">
              <a:off x="2904738" y="4615354"/>
              <a:ext cx="4295149" cy="986771"/>
            </a:xfrm>
            <a:custGeom>
              <a:avLst/>
              <a:gdLst>
                <a:gd name="connsiteX0" fmla="*/ 0 w 4064000"/>
                <a:gd name="connsiteY0" fmla="*/ 1770743 h 1770743"/>
                <a:gd name="connsiteX1" fmla="*/ 1306286 w 4064000"/>
                <a:gd name="connsiteY1" fmla="*/ 406400 h 1770743"/>
                <a:gd name="connsiteX2" fmla="*/ 4064000 w 4064000"/>
                <a:gd name="connsiteY2" fmla="*/ 0 h 177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4000" h="1770743">
                  <a:moveTo>
                    <a:pt x="0" y="1770743"/>
                  </a:moveTo>
                  <a:cubicBezTo>
                    <a:pt x="314476" y="1236133"/>
                    <a:pt x="628953" y="701524"/>
                    <a:pt x="1306286" y="406400"/>
                  </a:cubicBezTo>
                  <a:cubicBezTo>
                    <a:pt x="1983619" y="111276"/>
                    <a:pt x="3788229" y="101600"/>
                    <a:pt x="4064000" y="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>
              <a:off x="-1000164" y="4683977"/>
              <a:ext cx="5715040" cy="1245353"/>
            </a:xfrm>
            <a:custGeom>
              <a:avLst/>
              <a:gdLst>
                <a:gd name="connsiteX0" fmla="*/ 0 w 9405257"/>
                <a:gd name="connsiteY0" fmla="*/ 1226457 h 1673981"/>
                <a:gd name="connsiteX1" fmla="*/ 145143 w 9405257"/>
                <a:gd name="connsiteY1" fmla="*/ 1182914 h 1673981"/>
                <a:gd name="connsiteX2" fmla="*/ 3135086 w 9405257"/>
                <a:gd name="connsiteY2" fmla="*/ 65314 h 1673981"/>
                <a:gd name="connsiteX3" fmla="*/ 7184572 w 9405257"/>
                <a:gd name="connsiteY3" fmla="*/ 1574800 h 1673981"/>
                <a:gd name="connsiteX4" fmla="*/ 9405257 w 9405257"/>
                <a:gd name="connsiteY4" fmla="*/ 660400 h 16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5257" h="1673981">
                  <a:moveTo>
                    <a:pt x="0" y="1226457"/>
                  </a:moveTo>
                  <a:lnTo>
                    <a:pt x="145143" y="1182914"/>
                  </a:lnTo>
                  <a:cubicBezTo>
                    <a:pt x="667657" y="989390"/>
                    <a:pt x="1961848" y="0"/>
                    <a:pt x="3135086" y="65314"/>
                  </a:cubicBezTo>
                  <a:cubicBezTo>
                    <a:pt x="4308324" y="130628"/>
                    <a:pt x="6139544" y="1475619"/>
                    <a:pt x="7184572" y="1574800"/>
                  </a:cubicBezTo>
                  <a:cubicBezTo>
                    <a:pt x="8229600" y="1673981"/>
                    <a:pt x="9030305" y="824895"/>
                    <a:pt x="9405257" y="660400"/>
                  </a:cubicBezTo>
                </a:path>
              </a:pathLst>
            </a:cu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285720" y="5143512"/>
              <a:ext cx="9405257" cy="857256"/>
            </a:xfrm>
            <a:custGeom>
              <a:avLst/>
              <a:gdLst>
                <a:gd name="connsiteX0" fmla="*/ 0 w 9405257"/>
                <a:gd name="connsiteY0" fmla="*/ 1226457 h 1673981"/>
                <a:gd name="connsiteX1" fmla="*/ 145143 w 9405257"/>
                <a:gd name="connsiteY1" fmla="*/ 1182914 h 1673981"/>
                <a:gd name="connsiteX2" fmla="*/ 3135086 w 9405257"/>
                <a:gd name="connsiteY2" fmla="*/ 65314 h 1673981"/>
                <a:gd name="connsiteX3" fmla="*/ 7184572 w 9405257"/>
                <a:gd name="connsiteY3" fmla="*/ 1574800 h 1673981"/>
                <a:gd name="connsiteX4" fmla="*/ 9405257 w 9405257"/>
                <a:gd name="connsiteY4" fmla="*/ 660400 h 16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5257" h="1673981">
                  <a:moveTo>
                    <a:pt x="0" y="1226457"/>
                  </a:moveTo>
                  <a:lnTo>
                    <a:pt x="145143" y="1182914"/>
                  </a:lnTo>
                  <a:cubicBezTo>
                    <a:pt x="667657" y="989390"/>
                    <a:pt x="1961848" y="0"/>
                    <a:pt x="3135086" y="65314"/>
                  </a:cubicBezTo>
                  <a:cubicBezTo>
                    <a:pt x="4308324" y="130628"/>
                    <a:pt x="6139544" y="1475619"/>
                    <a:pt x="7184572" y="1574800"/>
                  </a:cubicBezTo>
                  <a:cubicBezTo>
                    <a:pt x="8229600" y="1673981"/>
                    <a:pt x="9030305" y="824895"/>
                    <a:pt x="9405257" y="660400"/>
                  </a:cubicBezTo>
                </a:path>
              </a:pathLst>
            </a:cu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 flipH="1" flipV="1">
              <a:off x="285720" y="4071942"/>
              <a:ext cx="9501254" cy="2366978"/>
            </a:xfrm>
            <a:custGeom>
              <a:avLst/>
              <a:gdLst>
                <a:gd name="connsiteX0" fmla="*/ 0 w 9405257"/>
                <a:gd name="connsiteY0" fmla="*/ 1226457 h 1673981"/>
                <a:gd name="connsiteX1" fmla="*/ 145143 w 9405257"/>
                <a:gd name="connsiteY1" fmla="*/ 1182914 h 1673981"/>
                <a:gd name="connsiteX2" fmla="*/ 3135086 w 9405257"/>
                <a:gd name="connsiteY2" fmla="*/ 65314 h 1673981"/>
                <a:gd name="connsiteX3" fmla="*/ 7184572 w 9405257"/>
                <a:gd name="connsiteY3" fmla="*/ 1574800 h 1673981"/>
                <a:gd name="connsiteX4" fmla="*/ 9405257 w 9405257"/>
                <a:gd name="connsiteY4" fmla="*/ 660400 h 16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5257" h="1673981">
                  <a:moveTo>
                    <a:pt x="0" y="1226457"/>
                  </a:moveTo>
                  <a:lnTo>
                    <a:pt x="145143" y="1182914"/>
                  </a:lnTo>
                  <a:cubicBezTo>
                    <a:pt x="667657" y="989390"/>
                    <a:pt x="1961848" y="0"/>
                    <a:pt x="3135086" y="65314"/>
                  </a:cubicBezTo>
                  <a:cubicBezTo>
                    <a:pt x="4308324" y="130628"/>
                    <a:pt x="6139544" y="1475619"/>
                    <a:pt x="7184572" y="1574800"/>
                  </a:cubicBezTo>
                  <a:cubicBezTo>
                    <a:pt x="8229600" y="1673981"/>
                    <a:pt x="9030305" y="824895"/>
                    <a:pt x="9405257" y="660400"/>
                  </a:cubicBezTo>
                </a:path>
              </a:pathLst>
            </a:cu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E4467"/>
                  </a:gs>
                  <a:gs pos="83000">
                    <a:srgbClr val="C60128"/>
                  </a:gs>
                  <a:gs pos="100000">
                    <a:srgbClr val="BE002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타원 34"/>
          <p:cNvSpPr/>
          <p:nvPr/>
        </p:nvSpPr>
        <p:spPr>
          <a:xfrm>
            <a:off x="905243" y="3522135"/>
            <a:ext cx="178542" cy="164808"/>
          </a:xfrm>
          <a:prstGeom prst="ellipse">
            <a:avLst/>
          </a:prstGeom>
          <a:noFill/>
          <a:ln w="38100">
            <a:solidFill>
              <a:srgbClr val="F2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6239930" y="3630366"/>
            <a:ext cx="178542" cy="164808"/>
          </a:xfrm>
          <a:prstGeom prst="ellipse">
            <a:avLst/>
          </a:prstGeom>
          <a:noFill/>
          <a:ln w="38100">
            <a:solidFill>
              <a:srgbClr val="F2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9085945" y="4591228"/>
            <a:ext cx="178542" cy="164808"/>
          </a:xfrm>
          <a:prstGeom prst="ellipse">
            <a:avLst/>
          </a:prstGeom>
          <a:noFill/>
          <a:ln w="38100">
            <a:solidFill>
              <a:srgbClr val="F2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3909113" y="4280813"/>
            <a:ext cx="178542" cy="164808"/>
          </a:xfrm>
          <a:prstGeom prst="ellipse">
            <a:avLst/>
          </a:prstGeom>
          <a:noFill/>
          <a:ln w="38100">
            <a:solidFill>
              <a:srgbClr val="F2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-407566" y="3085019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일본의 </a:t>
            </a:r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예절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6304" y="4478753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예절을 중시하는 이유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27121" y="323786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식사예절</a:t>
            </a:r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73136" y="4761882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공공장소예절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34825" y="0"/>
            <a:ext cx="10434546" cy="852406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531720" y="1571896"/>
            <a:ext cx="3159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차 </a:t>
            </a:r>
            <a:r>
              <a:rPr lang="ko-KR" altLang="en-US" sz="44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례</a:t>
            </a:r>
            <a:endParaRPr lang="en-US" altLang="ko-KR" sz="44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10989301" y="3261854"/>
            <a:ext cx="178542" cy="164808"/>
          </a:xfrm>
          <a:prstGeom prst="ellipse">
            <a:avLst/>
          </a:prstGeom>
          <a:noFill/>
          <a:ln w="38100">
            <a:solidFill>
              <a:srgbClr val="F2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399026" y="2827671"/>
            <a:ext cx="1349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나눔명조" panose="020B0600000101010101" charset="-127"/>
                <a:ea typeface="나눔명조" panose="020B0600000101010101" charset="-127"/>
              </a:rPr>
              <a:t>관련 사례</a:t>
            </a:r>
            <a:endParaRPr lang="ko-KR" altLang="en-US" sz="2000" b="1" dirty="0">
              <a:latin typeface="나눔명조" panose="020B0600000101010101" charset="-127"/>
              <a:ea typeface="나눔명조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85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4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아리가또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552" y="1856531"/>
            <a:ext cx="4407095" cy="33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/>
          <p:cNvSpPr/>
          <p:nvPr/>
        </p:nvSpPr>
        <p:spPr>
          <a:xfrm>
            <a:off x="3069169" y="2574990"/>
            <a:ext cx="1363373" cy="1363373"/>
          </a:xfrm>
          <a:prstGeom prst="ellipse">
            <a:avLst/>
          </a:prstGeom>
          <a:solidFill>
            <a:srgbClr val="C6012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423696" y="2828191"/>
            <a:ext cx="1110173" cy="1110173"/>
          </a:xfrm>
          <a:prstGeom prst="ellipse">
            <a:avLst/>
          </a:prstGeom>
          <a:solidFill>
            <a:srgbClr val="C6012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40343" y="3938363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감사합니다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2423" y="6496505"/>
            <a:ext cx="374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Designed by Design &amp; Visual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02109F6-E47F-425E-BC4E-2E4791C41F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428" y="6580079"/>
            <a:ext cx="3609145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pan에 대한 이미지 검색결과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/>
          <p:cNvSpPr/>
          <p:nvPr/>
        </p:nvSpPr>
        <p:spPr>
          <a:xfrm>
            <a:off x="845820" y="1007596"/>
            <a:ext cx="1871216" cy="1871216"/>
          </a:xfrm>
          <a:prstGeom prst="ellipse">
            <a:avLst/>
          </a:prstGeom>
          <a:solidFill>
            <a:srgbClr val="C6012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50336" y="1821291"/>
            <a:ext cx="280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B0600000101010101" charset="-127"/>
                <a:ea typeface="나눔명조" panose="020B0600000101010101" charset="-127"/>
              </a:rPr>
              <a:t>일본의 예절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" panose="020B0600000101010101" charset="-127"/>
              <a:ea typeface="나눔명조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03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4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62485" y="589004"/>
            <a:ext cx="345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일본의 예절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294610" y="4344583"/>
            <a:ext cx="5602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나눔명조" panose="020B0600000101010101" charset="-127"/>
                <a:ea typeface="나눔명조" panose="020B0600000101010101" charset="-127"/>
              </a:rPr>
              <a:t>[</a:t>
            </a:r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마음</a:t>
            </a:r>
            <a:r>
              <a:rPr lang="en-US" altLang="ko-KR" sz="2400" dirty="0" smtClean="0">
                <a:latin typeface="나눔명조" panose="020B0600000101010101" charset="-127"/>
                <a:ea typeface="나눔명조" panose="020B0600000101010101" charset="-127"/>
              </a:rPr>
              <a:t>]</a:t>
            </a:r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은 상대방을 소중히 생각하는 마음</a:t>
            </a:r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r>
              <a:rPr lang="en-US" altLang="ko-KR" sz="2400" dirty="0" smtClean="0">
                <a:latin typeface="나눔명조" panose="020B0600000101010101" charset="-127"/>
                <a:ea typeface="나눔명조" panose="020B0600000101010101" charset="-127"/>
              </a:rPr>
              <a:t>[</a:t>
            </a:r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모습</a:t>
            </a:r>
            <a:r>
              <a:rPr lang="en-US" altLang="ko-KR" sz="2400" dirty="0" smtClean="0">
                <a:latin typeface="나눔명조" panose="020B0600000101010101" charset="-127"/>
                <a:ea typeface="나눔명조" panose="020B0600000101010101" charset="-127"/>
              </a:rPr>
              <a:t>]</a:t>
            </a:r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은 그 마음을 행동으로 나타내는 것</a:t>
            </a:r>
            <a:endParaRPr lang="ko-KR" altLang="en-US" sz="2400" dirty="0"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1748" y="5330549"/>
            <a:ext cx="828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서로 다른 여러 사람들이 서로 기분 좋게 교류하고 </a:t>
            </a:r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충돌을 피하기 위한 행동 규범</a:t>
            </a:r>
            <a:endParaRPr lang="ko-KR" altLang="en-US" sz="2400" dirty="0">
              <a:latin typeface="나눔명조" panose="020B0600000101010101" charset="-127"/>
              <a:ea typeface="나눔명조" panose="020B0600000101010101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02" y="1321723"/>
            <a:ext cx="4301501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pan에 대한 이미지 검색결과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/>
          <p:cNvSpPr/>
          <p:nvPr/>
        </p:nvSpPr>
        <p:spPr>
          <a:xfrm>
            <a:off x="845820" y="1007596"/>
            <a:ext cx="1871216" cy="1871216"/>
          </a:xfrm>
          <a:prstGeom prst="ellipse">
            <a:avLst/>
          </a:prstGeom>
          <a:solidFill>
            <a:srgbClr val="C6012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50336" y="1821291"/>
            <a:ext cx="599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B0600000101010101" charset="-127"/>
                <a:ea typeface="나눔명조" panose="020B0600000101010101" charset="-127"/>
              </a:rPr>
              <a:t>예절을 중시하는 이유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" panose="020B0600000101010101" charset="-127"/>
              <a:ea typeface="나눔명조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8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19497" y="625795"/>
            <a:ext cx="562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예절을 중시하는 이유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003336" y="2062243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54515" y="1881111"/>
            <a:ext cx="517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철학</a:t>
            </a:r>
            <a:r>
              <a:rPr lang="en-US" altLang="ko-KR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, </a:t>
            </a:r>
            <a:r>
              <a:rPr lang="ko-KR" altLang="en-US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종교의 영향</a:t>
            </a:r>
            <a:endParaRPr lang="en-US" altLang="ko-KR" sz="2400" b="1" dirty="0">
              <a:solidFill>
                <a:srgbClr val="C60128"/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1332" y="2335321"/>
            <a:ext cx="532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14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오래전부터 </a:t>
            </a:r>
            <a:r>
              <a:rPr lang="ko-KR" altLang="en-US" sz="140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엄격한 행동규칙을 </a:t>
            </a:r>
            <a:r>
              <a:rPr lang="ko-KR" altLang="en-US" sz="14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몇 세기 대대로 가르침을 받음</a:t>
            </a:r>
            <a:endParaRPr lang="en-US" altLang="ko-KR" sz="14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4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그 결과 규범의 굴레에 </a:t>
            </a:r>
            <a:r>
              <a:rPr lang="ko-KR" altLang="en-US" sz="140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순종적이고 </a:t>
            </a:r>
            <a:r>
              <a:rPr lang="ko-KR" altLang="en-US" sz="1400" dirty="0" err="1">
                <a:latin typeface="나눔명조" panose="02020603020101020101" pitchFamily="18" charset="-127"/>
                <a:ea typeface="나눔명조" panose="02020603020101020101" pitchFamily="18" charset="-127"/>
              </a:rPr>
              <a:t>익</a:t>
            </a:r>
            <a:r>
              <a:rPr lang="ko-KR" altLang="en-US" sz="140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숙해짐</a:t>
            </a:r>
            <a:endParaRPr lang="en-US" altLang="ko-KR" sz="14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951748" y="3415488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02927" y="3234356"/>
            <a:ext cx="351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아이에 대한 예절 교육</a:t>
            </a:r>
            <a:endParaRPr lang="en-US" altLang="ko-KR" sz="2400" b="1" dirty="0">
              <a:solidFill>
                <a:srgbClr val="C60128"/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9744" y="3688566"/>
            <a:ext cx="532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사교 예절을 중시하는 교육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,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동시에 학교에서의 각종 규칙과 제도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교복 착용 의무화로 학생들의 </a:t>
            </a: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통일성을 의식</a:t>
            </a:r>
            <a:endParaRPr lang="en-US" altLang="ko-KR" sz="14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1948565" y="4801993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499744" y="4620861"/>
            <a:ext cx="309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퍼스널 스페이스 중시</a:t>
            </a:r>
            <a:endParaRPr lang="en-US" altLang="ko-KR" sz="2400" b="1" dirty="0">
              <a:solidFill>
                <a:srgbClr val="C60128"/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6561" y="5075071"/>
            <a:ext cx="5642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자신의 개인 영역을 중요하게 생각함</a:t>
            </a:r>
            <a:r>
              <a:rPr lang="en-US" altLang="ko-KR" sz="14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 </a:t>
            </a:r>
          </a:p>
          <a:p>
            <a:r>
              <a:rPr lang="ko-KR" altLang="en-US" sz="14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각종 마찰 등을 피하고 타인을 존중하며 스스로의 생활을 부드럽게  함</a:t>
            </a:r>
            <a:endParaRPr lang="en-US" altLang="ko-KR" sz="14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endParaRPr lang="en-US" altLang="ko-KR" sz="14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7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8" grpId="0"/>
      <p:bldP spid="20" grpId="0" animBg="1"/>
      <p:bldP spid="21" grpId="0"/>
      <p:bldP spid="22" grpId="0"/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pan에 대한 이미지 검색결과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/>
          <p:cNvSpPr/>
          <p:nvPr/>
        </p:nvSpPr>
        <p:spPr>
          <a:xfrm>
            <a:off x="845820" y="1007596"/>
            <a:ext cx="1871216" cy="1871216"/>
          </a:xfrm>
          <a:prstGeom prst="ellipse">
            <a:avLst/>
          </a:prstGeom>
          <a:solidFill>
            <a:srgbClr val="C6012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24698" y="1821291"/>
            <a:ext cx="3398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B0600000101010101" charset="-127"/>
                <a:ea typeface="나눔명조" panose="020B0600000101010101" charset="-127"/>
              </a:rPr>
              <a:t>식사 예절</a:t>
            </a:r>
            <a:r>
              <a:rPr lang="ko-KR" altLang="en-US" sz="40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B0600000101010101" charset="-127"/>
                <a:ea typeface="나눔명조" panose="020B0600000101010101" charset="-127"/>
              </a:rPr>
              <a:t> 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" panose="020B0600000101010101" charset="-127"/>
              <a:ea typeface="나눔명조" panose="020B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79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4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62485" y="589004"/>
            <a:ext cx="345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식사 예절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59476" y="4335309"/>
            <a:ext cx="10873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명조" panose="020B0600000101010101" charset="-127"/>
                <a:ea typeface="나눔명조" panose="020B0600000101010101" charset="-127"/>
              </a:rPr>
              <a:t>일본은 </a:t>
            </a:r>
            <a:r>
              <a:rPr lang="ko-KR" altLang="en-US" sz="2400" smtClean="0">
                <a:latin typeface="나눔명조" panose="020B0600000101010101" charset="-127"/>
                <a:ea typeface="나눔명조" panose="020B0600000101010101" charset="-127"/>
              </a:rPr>
              <a:t>식사를 시작하고 </a:t>
            </a:r>
            <a:r>
              <a:rPr lang="ko-KR" altLang="ko-KR" sz="2400" smtClean="0">
                <a:latin typeface="나눔명조" panose="020B0600000101010101" charset="-127"/>
                <a:ea typeface="나눔명조" panose="020B0600000101010101" charset="-127"/>
              </a:rPr>
              <a:t>끝낼 </a:t>
            </a:r>
            <a:r>
              <a:rPr lang="ko-KR" altLang="ko-KR" sz="2400" dirty="0" smtClean="0">
                <a:latin typeface="나눔명조" panose="020B0600000101010101" charset="-127"/>
                <a:ea typeface="나눔명조" panose="020B0600000101010101" charset="-127"/>
              </a:rPr>
              <a:t>때</a:t>
            </a:r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r>
              <a:rPr lang="ko-KR" altLang="ko-KR" sz="2400" dirty="0" smtClean="0">
                <a:latin typeface="나눔명조" panose="020B0600000101010101" charset="-127"/>
                <a:ea typeface="나눔명조" panose="020B0600000101010101" charset="-127"/>
              </a:rPr>
              <a:t> </a:t>
            </a:r>
            <a:r>
              <a:rPr lang="en-US" altLang="ko-KR" sz="2400" dirty="0">
                <a:latin typeface="나눔명조" panose="020B0600000101010101" charset="-127"/>
                <a:ea typeface="나눔명조" panose="020B0600000101010101" charset="-127"/>
              </a:rPr>
              <a:t>“</a:t>
            </a:r>
            <a:r>
              <a:rPr lang="ko-KR" altLang="ko-KR" sz="2400">
                <a:latin typeface="나눔명조" panose="020B0600000101010101" charset="-127"/>
                <a:ea typeface="나눔명조" panose="020B0600000101010101" charset="-127"/>
              </a:rPr>
              <a:t>잘먹겠습니다</a:t>
            </a:r>
            <a:r>
              <a:rPr lang="en-US" altLang="ko-KR" sz="2400" dirty="0">
                <a:latin typeface="나눔명조" panose="020B0600000101010101" charset="-127"/>
                <a:ea typeface="나눔명조" panose="020B0600000101010101" charset="-127"/>
              </a:rPr>
              <a:t>.(</a:t>
            </a:r>
            <a:r>
              <a:rPr lang="ko-KR" altLang="ko-KR" sz="2400">
                <a:latin typeface="나눔명조" panose="020B0600000101010101" charset="-127"/>
                <a:ea typeface="나눔명조" panose="020B0600000101010101" charset="-127"/>
              </a:rPr>
              <a:t>頂きます</a:t>
            </a:r>
            <a:r>
              <a:rPr lang="en-US" altLang="ko-KR" sz="2400" dirty="0">
                <a:latin typeface="나눔명조" panose="020B0600000101010101" charset="-127"/>
                <a:ea typeface="나눔명조" panose="020B0600000101010101" charset="-127"/>
              </a:rPr>
              <a:t>)”</a:t>
            </a:r>
            <a:r>
              <a:rPr lang="ko-KR" altLang="ko-KR" sz="2400">
                <a:latin typeface="나눔명조" panose="020B0600000101010101" charset="-127"/>
                <a:ea typeface="나눔명조" panose="020B0600000101010101" charset="-127"/>
              </a:rPr>
              <a:t>와 </a:t>
            </a:r>
            <a:r>
              <a:rPr lang="en-US" altLang="ko-KR" sz="2400" dirty="0">
                <a:latin typeface="나눔명조" panose="020B0600000101010101" charset="-127"/>
                <a:ea typeface="나눔명조" panose="020B0600000101010101" charset="-127"/>
              </a:rPr>
              <a:t>“</a:t>
            </a:r>
            <a:r>
              <a:rPr lang="ko-KR" altLang="ko-KR" sz="2400">
                <a:latin typeface="나눔명조" panose="020B0600000101010101" charset="-127"/>
                <a:ea typeface="나눔명조" panose="020B0600000101010101" charset="-127"/>
              </a:rPr>
              <a:t>잘먹었어요</a:t>
            </a:r>
            <a:r>
              <a:rPr lang="en-US" altLang="ko-KR" sz="2400" dirty="0">
                <a:latin typeface="나눔명조" panose="020B0600000101010101" charset="-127"/>
                <a:ea typeface="나눔명조" panose="020B0600000101010101" charset="-127"/>
              </a:rPr>
              <a:t>.(</a:t>
            </a:r>
            <a:r>
              <a:rPr lang="ko-KR" altLang="ko-KR" sz="2400">
                <a:latin typeface="나눔명조" panose="020B0600000101010101" charset="-127"/>
                <a:ea typeface="나눔명조" panose="020B0600000101010101" charset="-127"/>
              </a:rPr>
              <a:t>ご馳走様でした</a:t>
            </a:r>
            <a:r>
              <a:rPr lang="en-US" altLang="ko-KR" sz="2400" dirty="0">
                <a:latin typeface="나눔명조" panose="020B0600000101010101" charset="-127"/>
                <a:ea typeface="나눔명조" panose="020B0600000101010101" charset="-127"/>
              </a:rPr>
              <a:t>)”</a:t>
            </a:r>
            <a:r>
              <a:rPr lang="ko-KR" altLang="ko-KR" sz="2400">
                <a:latin typeface="나눔명조" panose="020B0600000101010101" charset="-127"/>
                <a:ea typeface="나눔명조" panose="020B0600000101010101" charset="-127"/>
              </a:rPr>
              <a:t>라고 </a:t>
            </a:r>
            <a:endParaRPr lang="en-US" altLang="ko-KR" sz="240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r>
              <a:rPr lang="ko-KR" altLang="ko-KR" sz="2400" smtClean="0">
                <a:latin typeface="나눔명조" panose="020B0600000101010101" charset="-127"/>
                <a:ea typeface="나눔명조" panose="020B0600000101010101" charset="-127"/>
              </a:rPr>
              <a:t>인사하는 </a:t>
            </a:r>
            <a:r>
              <a:rPr lang="ko-KR" altLang="ko-KR" sz="2400">
                <a:latin typeface="나눔명조" panose="020B0600000101010101" charset="-127"/>
                <a:ea typeface="나눔명조" panose="020B0600000101010101" charset="-127"/>
              </a:rPr>
              <a:t>것이 </a:t>
            </a:r>
            <a:r>
              <a:rPr lang="ko-KR" altLang="ko-KR" sz="2400" smtClean="0">
                <a:latin typeface="나눔명조" panose="020B0600000101010101" charset="-127"/>
                <a:ea typeface="나눔명조" panose="020B0600000101010101" charset="-127"/>
              </a:rPr>
              <a:t>관례</a:t>
            </a:r>
            <a:endParaRPr lang="en-US" altLang="ko-KR" sz="240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r>
              <a:rPr lang="ko-KR" altLang="en-US" sz="2400" smtClean="0">
                <a:latin typeface="나눔명조" panose="020B0600000101010101" charset="-127"/>
                <a:ea typeface="나눔명조" panose="020B0600000101010101" charset="-127"/>
              </a:rPr>
              <a:t>소리를 내어도 좋고</a:t>
            </a:r>
            <a:r>
              <a:rPr lang="en-US" altLang="ko-KR" sz="2400" smtClean="0">
                <a:latin typeface="나눔명조" panose="020B0600000101010101" charset="-127"/>
                <a:ea typeface="나눔명조" panose="020B0600000101010101" charset="-127"/>
              </a:rPr>
              <a:t>, </a:t>
            </a:r>
            <a:r>
              <a:rPr lang="ko-KR" altLang="en-US" sz="2400" smtClean="0">
                <a:latin typeface="나눔명조" panose="020B0600000101010101" charset="-127"/>
                <a:ea typeface="나눔명조" panose="020B0600000101010101" charset="-127"/>
              </a:rPr>
              <a:t>말을 할 수 없는 상황이라면 마음 속으로 말하는 것도 </a:t>
            </a:r>
            <a:r>
              <a:rPr lang="en-US" altLang="ko-KR" sz="2400" smtClean="0">
                <a:latin typeface="나눔명조" panose="020B0600000101010101" charset="-127"/>
                <a:ea typeface="나눔명조" panose="020B0600000101010101" charset="-127"/>
              </a:rPr>
              <a:t>ok</a:t>
            </a:r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  <a:p>
            <a:pPr algn="ctr"/>
            <a:endParaRPr lang="en-US" altLang="ko-KR" sz="2400" dirty="0" smtClean="0">
              <a:latin typeface="나눔명조" panose="020B0600000101010101" charset="-127"/>
              <a:ea typeface="나눔명조" panose="020B0600000101010101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41" y="1267193"/>
            <a:ext cx="4468779" cy="30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33162" y="174184"/>
            <a:ext cx="1718586" cy="1229103"/>
            <a:chOff x="1499184" y="1742492"/>
            <a:chExt cx="3147461" cy="2251009"/>
          </a:xfrm>
        </p:grpSpPr>
        <p:pic>
          <p:nvPicPr>
            <p:cNvPr id="2050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51647" y="0"/>
            <a:ext cx="53788" cy="739588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08507" y="620380"/>
            <a:ext cx="5629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B0600000101010101" charset="-127"/>
                <a:ea typeface="나눔명조" panose="020B0600000101010101" charset="-127"/>
              </a:rPr>
              <a:t>식사 예절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003336" y="2062243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54515" y="1881111"/>
            <a:ext cx="517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밥그릇을 들고 먹는 것</a:t>
            </a:r>
            <a:endParaRPr lang="en-US" altLang="ko-KR" sz="2400" b="1" dirty="0">
              <a:solidFill>
                <a:srgbClr val="C60128"/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1332" y="2335321"/>
            <a:ext cx="5326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140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일본은 다른 나라와 다르게 밥그릇을 들고 먹는 것이 예의</a:t>
            </a:r>
            <a:endParaRPr lang="en-US" altLang="ko-KR" sz="140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40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밥그릇을 두고 얼굴을 음식 가까이 하여 먹는 방법은 강아지가 밥을 먹는 것과 비슷한 느낌이 들어 피하는 것이 좋음</a:t>
            </a:r>
            <a:r>
              <a:rPr lang="en-US" altLang="ko-KR" sz="140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en-US" altLang="ko-KR" sz="14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951748" y="3415488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02927" y="3234356"/>
            <a:ext cx="463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면 </a:t>
            </a:r>
            <a:r>
              <a:rPr lang="ko-KR" altLang="en-US" sz="2400" b="1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요리는 </a:t>
            </a:r>
            <a:r>
              <a:rPr lang="ko-KR" altLang="en-US" sz="2400" b="1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소리를 내어 먹는 것</a:t>
            </a:r>
            <a:endParaRPr lang="en-US" altLang="ko-KR" sz="2400" b="1" dirty="0">
              <a:solidFill>
                <a:srgbClr val="C60128"/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9744" y="3688566"/>
            <a:ext cx="589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면 요리는 소리를 내어 </a:t>
            </a:r>
            <a:r>
              <a:rPr lang="ko-KR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먹어도 </a:t>
            </a:r>
            <a:r>
              <a:rPr lang="en-US" altLang="ko-KR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ok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오히려 먹는 소리를 내는 것이 음식이 맛있다는 의미로도 통한다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</a:p>
        </p:txBody>
      </p:sp>
      <p:sp>
        <p:nvSpPr>
          <p:cNvPr id="23" name="타원 22"/>
          <p:cNvSpPr/>
          <p:nvPr/>
        </p:nvSpPr>
        <p:spPr>
          <a:xfrm>
            <a:off x="1948565" y="4801993"/>
            <a:ext cx="434703" cy="434703"/>
          </a:xfrm>
          <a:prstGeom prst="ellipse">
            <a:avLst/>
          </a:prstGeom>
          <a:solidFill>
            <a:srgbClr val="C6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499744" y="4620861"/>
            <a:ext cx="309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C60128"/>
                </a:solidFill>
                <a:latin typeface="나눔명조" panose="020B0600000101010101" charset="-127"/>
                <a:ea typeface="나눔명조" panose="020B0600000101010101" charset="-127"/>
              </a:rPr>
              <a:t>대화의 소리</a:t>
            </a:r>
            <a:endParaRPr lang="en-US" altLang="ko-KR" sz="2400" b="1" dirty="0">
              <a:solidFill>
                <a:srgbClr val="C60128"/>
              </a:solidFill>
              <a:latin typeface="나눔명조" panose="020B0600000101010101" charset="-127"/>
              <a:ea typeface="나눔명조" panose="020B0600000101010101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6561" y="5075071"/>
            <a:ext cx="564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식사 시 가벼운 대화는 괜찮지만 너무 큰 소리로 말을 하거나 </a:t>
            </a:r>
            <a:endParaRPr lang="en-US" altLang="ko-KR" sz="14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r>
              <a:rPr lang="ko-KR" altLang="en-US" sz="140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음식물을 입게 넣고 대화하는 것은 피해야 한다</a:t>
            </a:r>
            <a:r>
              <a:rPr lang="en-US" altLang="ko-KR" sz="140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en-US" altLang="ko-KR" sz="14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6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8" grpId="0"/>
      <p:bldP spid="20" grpId="0" animBg="1"/>
      <p:bldP spid="21" grpId="0"/>
      <p:bldP spid="22" grpId="0"/>
      <p:bldP spid="23" grpId="0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487</Words>
  <Application>Microsoft Office PowerPoint</Application>
  <PresentationFormat>와이드스크린</PresentationFormat>
  <Paragraphs>96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Arial</vt:lpstr>
      <vt:lpstr>나눔바른고딕</vt:lpstr>
      <vt:lpstr>나눔명조 ExtraBold</vt:lpstr>
      <vt:lpstr>맑은 고딕</vt:lpstr>
      <vt:lpstr>나눔명조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하태윤</dc:creator>
  <cp:lastModifiedBy>User</cp:lastModifiedBy>
  <cp:revision>40</cp:revision>
  <dcterms:created xsi:type="dcterms:W3CDTF">2016-10-01T18:16:23Z</dcterms:created>
  <dcterms:modified xsi:type="dcterms:W3CDTF">2021-03-29T16:09:29Z</dcterms:modified>
</cp:coreProperties>
</file>