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9802475" cy="51206400"/>
  <p:notesSz cx="9144000" cy="6858000"/>
  <p:defaultTextStyle>
    <a:defPPr>
      <a:defRPr lang="ko-KR"/>
    </a:defPPr>
    <a:lvl1pPr marL="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1pPr>
    <a:lvl2pPr marL="193381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2pPr>
    <a:lvl3pPr marL="386761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3pPr>
    <a:lvl4pPr marL="580142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4pPr>
    <a:lvl5pPr marL="773523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5pPr>
    <a:lvl6pPr marL="966904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6pPr>
    <a:lvl7pPr marL="1160285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7pPr>
    <a:lvl8pPr marL="1353666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8pPr>
    <a:lvl9pPr marL="1547047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25" d="100"/>
          <a:sy n="25" d="100"/>
        </p:scale>
        <p:origin x="-3234" y="-78"/>
      </p:cViewPr>
      <p:guideLst>
        <p:guide orient="horz" pos="16129"/>
        <p:guide pos="623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3867619" rtl="0" eaLnBrk="1" latinLnBrk="1" hangingPunct="1">
        <a:spcBef>
          <a:spcPct val="0"/>
        </a:spcBef>
        <a:buNone/>
        <a:defRPr sz="96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450357" indent="-1450357" algn="l" defTabSz="3867619" rtl="0" eaLnBrk="1" latinLnBrk="1" hangingPunct="1">
        <a:spcBef>
          <a:spcPct val="20000"/>
        </a:spcBef>
        <a:buFont typeface="Arial" pitchFamily="34" charset="0"/>
        <a:buChar char="•"/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3142441" indent="-1208632" algn="l" defTabSz="3867619" rtl="0" eaLnBrk="1" latinLnBrk="1" hangingPunct="1">
        <a:spcBef>
          <a:spcPct val="20000"/>
        </a:spcBef>
        <a:buFont typeface="Arial" pitchFamily="34" charset="0"/>
        <a:buChar char="–"/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834524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3pPr>
      <a:lvl4pPr marL="6768334" indent="-966905" algn="l" defTabSz="3867619" rtl="0" eaLnBrk="1" latinLnBrk="1" hangingPunct="1">
        <a:spcBef>
          <a:spcPct val="20000"/>
        </a:spcBef>
        <a:buFont typeface="Arial" pitchFamily="34" charset="0"/>
        <a:buChar char="–"/>
        <a:defRPr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8702144" indent="-966905" algn="l" defTabSz="3867619" rtl="0" eaLnBrk="1" latinLnBrk="1" hangingPunct="1">
        <a:spcBef>
          <a:spcPct val="20000"/>
        </a:spcBef>
        <a:buFont typeface="Arial" pitchFamily="34" charset="0"/>
        <a:buChar char="»"/>
        <a:defRPr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1063595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6pPr>
      <a:lvl7pPr marL="1256976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7pPr>
      <a:lvl8pPr marL="1450357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8pPr>
      <a:lvl9pPr marL="16437382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93381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2pPr>
      <a:lvl3pPr marL="386761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580142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4pPr>
      <a:lvl5pPr marL="773523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5pPr>
      <a:lvl6pPr marL="966904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6pPr>
      <a:lvl7pPr marL="1160285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7pPr>
      <a:lvl8pPr marL="1353666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8pPr>
      <a:lvl9pPr marL="1547047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451728" y="5255106"/>
            <a:ext cx="10155628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err="1" smtClean="0"/>
              <a:t>작품명</a:t>
            </a:r>
            <a:endParaRPr lang="ko-KR" altLang="en-US" sz="6000" dirty="0"/>
          </a:p>
        </p:txBody>
      </p:sp>
      <p:sp>
        <p:nvSpPr>
          <p:cNvPr id="5" name="오각형 4"/>
          <p:cNvSpPr/>
          <p:nvPr/>
        </p:nvSpPr>
        <p:spPr>
          <a:xfrm>
            <a:off x="1494508" y="9975644"/>
            <a:ext cx="10155628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목</a:t>
            </a:r>
            <a:r>
              <a:rPr lang="ko-KR" altLang="en-US" sz="6000" dirty="0"/>
              <a:t>적 </a:t>
            </a:r>
            <a:r>
              <a:rPr lang="ko-KR" altLang="en-US" sz="6000" dirty="0" smtClean="0"/>
              <a:t>및 필요성</a:t>
            </a:r>
            <a:endParaRPr lang="ko-KR" altLang="en-US" sz="6000" dirty="0"/>
          </a:p>
        </p:txBody>
      </p:sp>
      <p:sp>
        <p:nvSpPr>
          <p:cNvPr id="6" name="오각형 5"/>
          <p:cNvSpPr/>
          <p:nvPr/>
        </p:nvSpPr>
        <p:spPr>
          <a:xfrm>
            <a:off x="1494508" y="19023277"/>
            <a:ext cx="10155628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디자인 및 제작</a:t>
            </a:r>
            <a:endParaRPr lang="ko-KR" altLang="en-US" sz="6000" dirty="0"/>
          </a:p>
        </p:txBody>
      </p:sp>
      <p:sp>
        <p:nvSpPr>
          <p:cNvPr id="7" name="오각형 6"/>
          <p:cNvSpPr/>
          <p:nvPr/>
        </p:nvSpPr>
        <p:spPr>
          <a:xfrm>
            <a:off x="1494508" y="27751201"/>
            <a:ext cx="10155628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대상자</a:t>
            </a:r>
            <a:endParaRPr lang="ko-KR" altLang="en-US" sz="6000" dirty="0"/>
          </a:p>
        </p:txBody>
      </p:sp>
      <p:sp>
        <p:nvSpPr>
          <p:cNvPr id="8" name="오각형 7"/>
          <p:cNvSpPr/>
          <p:nvPr/>
        </p:nvSpPr>
        <p:spPr>
          <a:xfrm>
            <a:off x="1494507" y="31918318"/>
            <a:ext cx="10155628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및 평가 방법</a:t>
            </a:r>
            <a:endParaRPr lang="ko-KR" altLang="en-US" sz="6000" dirty="0"/>
          </a:p>
        </p:txBody>
      </p:sp>
      <p:sp>
        <p:nvSpPr>
          <p:cNvPr id="9" name="오각형 8"/>
          <p:cNvSpPr/>
          <p:nvPr/>
        </p:nvSpPr>
        <p:spPr>
          <a:xfrm>
            <a:off x="1406623" y="39781124"/>
            <a:ext cx="7718278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적용 및 평가 결과 </a:t>
            </a:r>
            <a:endParaRPr lang="ko-KR" altLang="en-US" sz="60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1450030" y="7070698"/>
            <a:ext cx="16858342" cy="18155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6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“</a:t>
            </a:r>
            <a:r>
              <a:rPr lang="ko-KR" altLang="en-US" sz="48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탈 부착 식 보호자 </a:t>
            </a:r>
            <a:r>
              <a:rPr lang="ko-KR" altLang="en-US" sz="48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조향</a:t>
            </a:r>
            <a:r>
              <a:rPr lang="ko-KR" altLang="en-US" sz="48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바를 이용한 재활자전거</a:t>
            </a:r>
            <a:r>
              <a:rPr lang="en-US" altLang="ko-KR" sz="6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”</a:t>
            </a:r>
          </a:p>
        </p:txBody>
      </p:sp>
      <p:sp>
        <p:nvSpPr>
          <p:cNvPr id="11" name="모서리가 둥근 직사각형 10"/>
          <p:cNvSpPr/>
          <p:nvPr/>
        </p:nvSpPr>
        <p:spPr>
          <a:xfrm>
            <a:off x="1450030" y="11791237"/>
            <a:ext cx="16858342" cy="2526384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0000"/>
            <a:r>
              <a:rPr lang="ko-KR" altLang="en-US" sz="3200" b="1" dirty="0" smtClean="0">
                <a:solidFill>
                  <a:srgbClr val="4C4C4C"/>
                </a:solidFill>
                <a:latin typeface="Arial" charset="0"/>
              </a:rPr>
              <a:t>현재 보호자용 손잡이와 자세유지 세트가 장착된 자전거가 있지만 이는 거의 하지 기능 장애 아동의 다리가 움직이게 해주지는 못한다</a:t>
            </a:r>
            <a:r>
              <a:rPr lang="en-US" altLang="ko-KR" sz="3200" b="1" dirty="0" smtClean="0">
                <a:solidFill>
                  <a:srgbClr val="4C4C4C"/>
                </a:solidFill>
                <a:latin typeface="Arial" charset="0"/>
              </a:rPr>
              <a:t>. </a:t>
            </a:r>
            <a:r>
              <a:rPr lang="ko-KR" altLang="en-US" sz="3200" b="1" dirty="0" smtClean="0">
                <a:solidFill>
                  <a:srgbClr val="4C4C4C"/>
                </a:solidFill>
                <a:latin typeface="Arial" charset="0"/>
              </a:rPr>
              <a:t>되는 제품이 있지만 가격이 </a:t>
            </a:r>
            <a:r>
              <a:rPr lang="en-US" altLang="ko-KR" sz="3200" b="1" dirty="0" smtClean="0">
                <a:solidFill>
                  <a:srgbClr val="4C4C4C"/>
                </a:solidFill>
                <a:latin typeface="Arial" charset="0"/>
              </a:rPr>
              <a:t>200</a:t>
            </a:r>
            <a:r>
              <a:rPr lang="ko-KR" altLang="en-US" sz="3200" b="1" dirty="0" smtClean="0">
                <a:solidFill>
                  <a:srgbClr val="4C4C4C"/>
                </a:solidFill>
                <a:latin typeface="Arial" charset="0"/>
              </a:rPr>
              <a:t>만원 대를 넘어서서 상용화되기에는 어려운 점이 있다</a:t>
            </a:r>
            <a:r>
              <a:rPr lang="en-US" altLang="ko-KR" sz="3200" b="1" dirty="0" smtClean="0">
                <a:solidFill>
                  <a:srgbClr val="4C4C4C"/>
                </a:solidFill>
                <a:latin typeface="Arial" charset="0"/>
              </a:rPr>
              <a:t>. </a:t>
            </a:r>
            <a:r>
              <a:rPr lang="ko-KR" altLang="en-US" sz="3200" b="1" dirty="0" smtClean="0">
                <a:solidFill>
                  <a:srgbClr val="4C4C4C"/>
                </a:solidFill>
                <a:latin typeface="Arial" charset="0"/>
              </a:rPr>
              <a:t>이를 보완하여 보호자용 손잡이와 자세유지 세트가 상용 자전거에도 탈부착이 가능하도록 제작 되었다</a:t>
            </a:r>
            <a:r>
              <a:rPr lang="en-US" altLang="ko-KR" sz="3200" b="1" dirty="0" smtClean="0">
                <a:solidFill>
                  <a:srgbClr val="4C4C4C"/>
                </a:solidFill>
                <a:latin typeface="Arial" charset="0"/>
              </a:rPr>
              <a:t>. </a:t>
            </a:r>
            <a:r>
              <a:rPr lang="ko-KR" altLang="en-US" sz="3200" b="1" dirty="0" smtClean="0">
                <a:solidFill>
                  <a:srgbClr val="4C4C4C"/>
                </a:solidFill>
                <a:latin typeface="Arial" charset="0"/>
              </a:rPr>
              <a:t> </a:t>
            </a:r>
            <a:endParaRPr lang="en-US" altLang="ko-KR" sz="3200" dirty="0" smtClean="0">
              <a:solidFill>
                <a:schemeClr val="tx1"/>
              </a:solidFill>
            </a:endParaRPr>
          </a:p>
        </p:txBody>
      </p:sp>
      <p:sp>
        <p:nvSpPr>
          <p:cNvPr id="12" name="모서리가 둥근 직사각형 11"/>
          <p:cNvSpPr/>
          <p:nvPr/>
        </p:nvSpPr>
        <p:spPr>
          <a:xfrm>
            <a:off x="1445910" y="20988304"/>
            <a:ext cx="7529544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r>
              <a:rPr lang="ko-KR" altLang="en-US" sz="2800" dirty="0" smtClean="0">
                <a:solidFill>
                  <a:srgbClr val="FF0000"/>
                </a:solidFill>
                <a:latin typeface="HY바다L" pitchFamily="18" charset="-127"/>
                <a:ea typeface="HY바다L" pitchFamily="18" charset="-127"/>
              </a:rPr>
              <a:t>사진</a:t>
            </a:r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1450030" y="29662422"/>
            <a:ext cx="16858342" cy="175583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800" b="1" dirty="0" smtClean="0">
                <a:solidFill>
                  <a:schemeClr val="tx1"/>
                </a:solidFill>
                <a:latin typeface="Arial" charset="0"/>
              </a:rPr>
              <a:t>CP</a:t>
            </a:r>
            <a:r>
              <a:rPr lang="ko-KR" altLang="en-US" sz="4800" b="1" dirty="0" smtClean="0">
                <a:solidFill>
                  <a:schemeClr val="tx1"/>
                </a:solidFill>
                <a:latin typeface="Arial" charset="0"/>
              </a:rPr>
              <a:t>아동</a:t>
            </a:r>
            <a:r>
              <a:rPr lang="en-US" altLang="ko-KR" sz="4800" b="1" smtClean="0">
                <a:solidFill>
                  <a:schemeClr val="tx1"/>
                </a:solidFill>
                <a:latin typeface="Arial" charset="0"/>
              </a:rPr>
              <a:t>(GMFCS,1~3</a:t>
            </a:r>
            <a:r>
              <a:rPr lang="ko-KR" altLang="en-US" sz="4800" b="1" dirty="0" smtClean="0">
                <a:solidFill>
                  <a:schemeClr val="tx1"/>
                </a:solidFill>
                <a:latin typeface="Arial" charset="0"/>
              </a:rPr>
              <a:t>단계</a:t>
            </a:r>
            <a:r>
              <a:rPr lang="en-US" altLang="ko-KR" sz="4800" b="1" dirty="0" smtClean="0">
                <a:solidFill>
                  <a:schemeClr val="tx1"/>
                </a:solidFill>
                <a:latin typeface="Arial" charset="0"/>
              </a:rPr>
              <a:t>), </a:t>
            </a:r>
            <a:r>
              <a:rPr lang="ko-KR" altLang="en-US" sz="4800" b="1" dirty="0" smtClean="0">
                <a:solidFill>
                  <a:schemeClr val="tx1"/>
                </a:solidFill>
                <a:latin typeface="Arial" charset="0"/>
              </a:rPr>
              <a:t>하지 근력이 약한 아동</a:t>
            </a:r>
            <a:endParaRPr lang="ko-KR" altLang="en-US" sz="4800" dirty="0" smtClean="0">
              <a:solidFill>
                <a:schemeClr val="tx1"/>
              </a:solidFill>
            </a:endParaRPr>
          </a:p>
        </p:txBody>
      </p:sp>
      <p:sp>
        <p:nvSpPr>
          <p:cNvPr id="14" name="모서리가 둥근 직사각형 13"/>
          <p:cNvSpPr/>
          <p:nvPr/>
        </p:nvSpPr>
        <p:spPr>
          <a:xfrm>
            <a:off x="1450030" y="33935095"/>
            <a:ext cx="16858342" cy="550912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14400" indent="-914400">
              <a:buAutoNum type="arabicPeriod"/>
            </a:pPr>
            <a:r>
              <a:rPr lang="ko-KR" altLang="en-US" sz="4000" b="1" dirty="0" smtClean="0">
                <a:solidFill>
                  <a:schemeClr val="tx1"/>
                </a:solidFill>
              </a:rPr>
              <a:t>사용자를 앉혀 벨트로 허리를 고정시킨다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r>
              <a:rPr lang="ko-KR" altLang="en-US" sz="4000" b="1" dirty="0" smtClean="0">
                <a:solidFill>
                  <a:schemeClr val="tx1"/>
                </a:solidFill>
              </a:rPr>
              <a:t>사용자의 손과 발을 손잡이와 페달에 올린다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r>
              <a:rPr lang="ko-KR" altLang="en-US" sz="4000" b="1" dirty="0" smtClean="0">
                <a:solidFill>
                  <a:schemeClr val="tx1"/>
                </a:solidFill>
              </a:rPr>
              <a:t>보호자가 </a:t>
            </a:r>
            <a:r>
              <a:rPr lang="ko-KR" altLang="en-US" sz="4000" b="1" dirty="0" err="1" smtClean="0">
                <a:solidFill>
                  <a:schemeClr val="tx1"/>
                </a:solidFill>
              </a:rPr>
              <a:t>조향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바를 좌우로 끝까지 돌린다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r>
              <a:rPr lang="ko-KR" altLang="en-US" sz="4000" b="1" dirty="0" smtClean="0">
                <a:solidFill>
                  <a:schemeClr val="tx1"/>
                </a:solidFill>
              </a:rPr>
              <a:t>사용자의 페달 움직임 없이 </a:t>
            </a:r>
            <a:r>
              <a:rPr lang="ko-KR" altLang="en-US" sz="4000" b="1" dirty="0" err="1" smtClean="0">
                <a:solidFill>
                  <a:schemeClr val="tx1"/>
                </a:solidFill>
              </a:rPr>
              <a:t>조향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바 만으로도 이동 되는지 확인한다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endParaRPr lang="en-US" altLang="ko-KR" sz="4000" b="1" dirty="0" smtClean="0">
              <a:solidFill>
                <a:schemeClr val="tx1"/>
              </a:solidFill>
            </a:endParaRPr>
          </a:p>
        </p:txBody>
      </p:sp>
      <p:sp>
        <p:nvSpPr>
          <p:cNvPr id="16" name="모서리가 둥근 직사각형 15"/>
          <p:cNvSpPr/>
          <p:nvPr/>
        </p:nvSpPr>
        <p:spPr>
          <a:xfrm>
            <a:off x="10658502" y="20988304"/>
            <a:ext cx="7529544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800" dirty="0" smtClean="0">
                <a:solidFill>
                  <a:srgbClr val="FF0000"/>
                </a:solidFill>
                <a:latin typeface="HY바다L" pitchFamily="18" charset="-127"/>
                <a:ea typeface="HY바다L" pitchFamily="18" charset="-127"/>
              </a:rPr>
              <a:t>사진</a:t>
            </a:r>
            <a:endParaRPr lang="ko-KR" altLang="en-US" sz="28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1252940" y="854963"/>
            <a:ext cx="5043984" cy="2106320"/>
          </a:xfrm>
          <a:prstGeom prst="rect">
            <a:avLst/>
          </a:prstGeom>
        </p:spPr>
        <p:txBody>
          <a:bodyPr vert="horz" lIns="386762" tIns="193381" rIns="386762" bIns="193381" rtlCol="0" anchor="ctr">
            <a:noAutofit/>
          </a:bodyPr>
          <a:lstStyle/>
          <a:p>
            <a:pPr marL="0" marR="0" lvl="0" indent="0" defTabSz="3867619" rtl="0" eaLnBrk="1" fontAlgn="auto" latinLnBrk="1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9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HY바다L" pitchFamily="18" charset="-127"/>
                <a:ea typeface="HY바다L" pitchFamily="18" charset="-127"/>
                <a:cs typeface="+mj-cs"/>
              </a:rPr>
              <a:t>2012</a:t>
            </a:r>
            <a:endParaRPr kumimoji="0" lang="ko-KR" altLang="en-US" sz="9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353399" y="2384829"/>
            <a:ext cx="19095682" cy="28871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000" b="1" dirty="0" smtClean="0">
                <a:latin typeface="HY바다L" pitchFamily="18" charset="-127"/>
                <a:ea typeface="HY바다L" pitchFamily="18" charset="-127"/>
              </a:rPr>
              <a:t> 9</a:t>
            </a: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0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0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494508" y="14696182"/>
            <a:ext cx="10155628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팀 구성원 소개</a:t>
            </a:r>
            <a:endParaRPr lang="ko-KR" altLang="en-US" sz="60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1435804" y="16335210"/>
            <a:ext cx="16858342" cy="2521988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04’</a:t>
            </a:r>
            <a:r>
              <a:rPr lang="ko-KR" altLang="en-US" sz="4000" dirty="0" smtClean="0">
                <a:solidFill>
                  <a:schemeClr val="tx1"/>
                </a:solidFill>
              </a:rPr>
              <a:t>학번 배준형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팀장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  <a:endParaRPr lang="en-US" altLang="ko-KR" sz="4000" dirty="0" smtClean="0">
              <a:solidFill>
                <a:srgbClr val="FF0000"/>
              </a:solidFill>
            </a:endParaRPr>
          </a:p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05’</a:t>
            </a:r>
            <a:r>
              <a:rPr lang="ko-KR" altLang="en-US" sz="4000" dirty="0" smtClean="0">
                <a:solidFill>
                  <a:schemeClr val="tx1"/>
                </a:solidFill>
              </a:rPr>
              <a:t>학번 도종원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</a:p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06’</a:t>
            </a:r>
            <a:r>
              <a:rPr lang="ko-KR" altLang="en-US" sz="4000" dirty="0" smtClean="0">
                <a:solidFill>
                  <a:schemeClr val="tx1"/>
                </a:solidFill>
              </a:rPr>
              <a:t>학번 남재용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</a:p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09’</a:t>
            </a:r>
            <a:r>
              <a:rPr lang="ko-KR" altLang="en-US" sz="4000" dirty="0" smtClean="0">
                <a:solidFill>
                  <a:schemeClr val="tx1"/>
                </a:solidFill>
              </a:rPr>
              <a:t>학번 하보영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  <a:endParaRPr lang="ko-KR" altLang="en-US" sz="4000" dirty="0">
              <a:solidFill>
                <a:srgbClr val="FF0000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353398" y="48164106"/>
            <a:ext cx="19095684" cy="15832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ko-KR" altLang="en-US" sz="96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96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10886693" y="39781124"/>
            <a:ext cx="7718278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기대효과</a:t>
            </a:r>
            <a:endParaRPr lang="ko-KR" altLang="en-US" sz="60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10658502" y="41672930"/>
            <a:ext cx="7529544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28600" indent="-228600">
              <a:spcBef>
                <a:spcPct val="50000"/>
              </a:spcBef>
              <a:buFontTx/>
              <a:buAutoNum type="arabicPeriod"/>
            </a:pPr>
            <a:endParaRPr lang="en-US" altLang="ko-KR" sz="3600" dirty="0" smtClean="0">
              <a:solidFill>
                <a:srgbClr val="4C4C4C"/>
              </a:solidFill>
              <a:latin typeface="Arial" charset="0"/>
            </a:endParaRPr>
          </a:p>
          <a:p>
            <a:pPr marL="228600" indent="-228600">
              <a:spcBef>
                <a:spcPct val="50000"/>
              </a:spcBef>
              <a:buFontTx/>
              <a:buAutoNum type="arabicPeriod"/>
            </a:pPr>
            <a:r>
              <a:rPr lang="ko-KR" altLang="en-US" sz="3600" b="1" dirty="0" smtClean="0">
                <a:solidFill>
                  <a:srgbClr val="4C4C4C"/>
                </a:solidFill>
                <a:latin typeface="Arial" charset="0"/>
              </a:rPr>
              <a:t>관절의 사용으로 인한 구축예방 및 근력강화</a:t>
            </a:r>
            <a:endParaRPr lang="en-US" altLang="ko-KR" sz="3600" b="1" dirty="0" smtClean="0">
              <a:solidFill>
                <a:srgbClr val="4C4C4C"/>
              </a:solidFill>
              <a:latin typeface="Arial" charset="0"/>
            </a:endParaRPr>
          </a:p>
          <a:p>
            <a:pPr marL="228600" indent="-228600">
              <a:spcBef>
                <a:spcPct val="50000"/>
              </a:spcBef>
              <a:buFontTx/>
              <a:buAutoNum type="arabicPeriod"/>
            </a:pPr>
            <a:r>
              <a:rPr lang="ko-KR" altLang="en-US" sz="3600" b="1" dirty="0" smtClean="0">
                <a:solidFill>
                  <a:srgbClr val="4C4C4C"/>
                </a:solidFill>
                <a:latin typeface="Arial" charset="0"/>
              </a:rPr>
              <a:t>하지 조건반사 유지</a:t>
            </a:r>
            <a:r>
              <a:rPr lang="en-US" altLang="ko-KR" sz="3600" b="1" dirty="0" smtClean="0">
                <a:solidFill>
                  <a:srgbClr val="4C4C4C"/>
                </a:solidFill>
                <a:latin typeface="Arial" charset="0"/>
              </a:rPr>
              <a:t>(</a:t>
            </a:r>
            <a:r>
              <a:rPr lang="ko-KR" altLang="en-US" sz="3600" b="1" dirty="0" smtClean="0">
                <a:solidFill>
                  <a:srgbClr val="4C4C4C"/>
                </a:solidFill>
                <a:latin typeface="Arial" charset="0"/>
              </a:rPr>
              <a:t>쇠퇴예방</a:t>
            </a:r>
            <a:r>
              <a:rPr lang="en-US" altLang="ko-KR" sz="3600" b="1" dirty="0" smtClean="0">
                <a:solidFill>
                  <a:srgbClr val="4C4C4C"/>
                </a:solidFill>
                <a:latin typeface="Arial" charset="0"/>
              </a:rPr>
              <a:t>)</a:t>
            </a:r>
          </a:p>
          <a:p>
            <a:pPr marL="228600" indent="-228600">
              <a:spcBef>
                <a:spcPct val="50000"/>
              </a:spcBef>
              <a:buFontTx/>
              <a:buAutoNum type="arabicPeriod"/>
            </a:pPr>
            <a:r>
              <a:rPr lang="ko-KR" altLang="en-US" sz="3600" b="1" dirty="0" smtClean="0">
                <a:solidFill>
                  <a:srgbClr val="4C4C4C"/>
                </a:solidFill>
                <a:latin typeface="Arial" charset="0"/>
              </a:rPr>
              <a:t>아동 가족과 아동간의 친밀감 상승</a:t>
            </a:r>
            <a:endParaRPr lang="en-US" altLang="ko-KR" sz="3600" b="1" dirty="0" smtClean="0">
              <a:solidFill>
                <a:srgbClr val="4C4C4C"/>
              </a:solidFill>
              <a:latin typeface="Arial" charset="0"/>
            </a:endParaRPr>
          </a:p>
          <a:p>
            <a:pPr marL="228600" indent="-228600">
              <a:spcBef>
                <a:spcPct val="50000"/>
              </a:spcBef>
              <a:buFontTx/>
              <a:buAutoNum type="arabicPeriod"/>
            </a:pPr>
            <a:r>
              <a:rPr lang="ko-KR" altLang="en-US" sz="3600" b="1" dirty="0" smtClean="0">
                <a:solidFill>
                  <a:srgbClr val="4C4C4C"/>
                </a:solidFill>
                <a:latin typeface="Arial" charset="0"/>
              </a:rPr>
              <a:t>저렴한 가격대로 보호자들의 접근 용이</a:t>
            </a:r>
            <a:endParaRPr lang="en-US" altLang="ko-KR" sz="3600" b="1" dirty="0" smtClean="0">
              <a:solidFill>
                <a:srgbClr val="4C4C4C"/>
              </a:solidFill>
              <a:latin typeface="Arial" charset="0"/>
            </a:endParaRPr>
          </a:p>
          <a:p>
            <a:pPr algn="ctr"/>
            <a:r>
              <a:rPr lang="en-US" altLang="ko-KR" sz="4800" b="1" dirty="0" smtClean="0">
                <a:solidFill>
                  <a:schemeClr val="tx1"/>
                </a:solidFill>
              </a:rPr>
              <a:t>.</a:t>
            </a:r>
            <a:endParaRPr lang="en-US" altLang="ko-KR" sz="4800" b="1" dirty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597539" y="41677980"/>
            <a:ext cx="7529544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14400" indent="-914400">
              <a:buAutoNum type="arabicPeriod"/>
            </a:pPr>
            <a:endParaRPr lang="en-US" altLang="ko-KR" sz="3200" b="1" dirty="0" smtClean="0">
              <a:solidFill>
                <a:schemeClr val="tx1"/>
              </a:solidFill>
            </a:endParaRPr>
          </a:p>
          <a:p>
            <a:pPr marL="914400" indent="-914400">
              <a:buAutoNum type="arabicPeriod"/>
            </a:pPr>
            <a:endParaRPr lang="en-US" altLang="ko-KR" sz="3200" b="1" dirty="0" smtClean="0">
              <a:solidFill>
                <a:schemeClr val="tx1"/>
              </a:solidFill>
            </a:endParaRPr>
          </a:p>
          <a:p>
            <a:pPr marL="914400" indent="-914400">
              <a:buAutoNum type="arabicPeriod"/>
            </a:pPr>
            <a:r>
              <a:rPr lang="ko-KR" altLang="en-US" sz="3600" b="1" dirty="0" smtClean="0">
                <a:solidFill>
                  <a:schemeClr val="tx1"/>
                </a:solidFill>
              </a:rPr>
              <a:t>사용자를 앉혀 벨트로 허리를 고정시킨다</a:t>
            </a:r>
            <a:r>
              <a:rPr lang="en-US" altLang="ko-KR" sz="36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r>
              <a:rPr lang="ko-KR" altLang="en-US" sz="3600" b="1" dirty="0" smtClean="0">
                <a:solidFill>
                  <a:schemeClr val="tx1"/>
                </a:solidFill>
              </a:rPr>
              <a:t>사용자의 손과 발을 손잡이와 페달에 올린다</a:t>
            </a:r>
            <a:r>
              <a:rPr lang="en-US" altLang="ko-KR" sz="36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r>
              <a:rPr lang="ko-KR" altLang="en-US" sz="3600" b="1" dirty="0" smtClean="0">
                <a:solidFill>
                  <a:schemeClr val="tx1"/>
                </a:solidFill>
              </a:rPr>
              <a:t>보호자가 </a:t>
            </a:r>
            <a:r>
              <a:rPr lang="ko-KR" altLang="en-US" sz="3600" b="1" dirty="0" err="1" smtClean="0">
                <a:solidFill>
                  <a:schemeClr val="tx1"/>
                </a:solidFill>
              </a:rPr>
              <a:t>조향</a:t>
            </a:r>
            <a:r>
              <a:rPr lang="ko-KR" altLang="en-US" sz="3600" b="1" dirty="0" smtClean="0">
                <a:solidFill>
                  <a:schemeClr val="tx1"/>
                </a:solidFill>
              </a:rPr>
              <a:t> 바를 좌우로 끝까지 돌린다</a:t>
            </a:r>
            <a:r>
              <a:rPr lang="en-US" altLang="ko-KR" sz="36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r>
              <a:rPr lang="ko-KR" altLang="en-US" sz="3600" b="1" dirty="0" smtClean="0">
                <a:solidFill>
                  <a:schemeClr val="tx1"/>
                </a:solidFill>
              </a:rPr>
              <a:t>사용자의 페달 움직임 없이 </a:t>
            </a:r>
            <a:r>
              <a:rPr lang="ko-KR" altLang="en-US" sz="3600" b="1" dirty="0" err="1" smtClean="0">
                <a:solidFill>
                  <a:schemeClr val="tx1"/>
                </a:solidFill>
              </a:rPr>
              <a:t>조향</a:t>
            </a:r>
            <a:r>
              <a:rPr lang="ko-KR" altLang="en-US" sz="3600" b="1" dirty="0" smtClean="0">
                <a:solidFill>
                  <a:schemeClr val="tx1"/>
                </a:solidFill>
              </a:rPr>
              <a:t> 바 만으로도 이동 되는지 확인한다</a:t>
            </a:r>
            <a:r>
              <a:rPr lang="en-US" altLang="ko-KR" sz="36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endParaRPr lang="en-US" altLang="ko-KR" sz="3600" b="1" dirty="0" smtClean="0">
              <a:solidFill>
                <a:schemeClr val="tx1"/>
              </a:solidFill>
            </a:endParaRPr>
          </a:p>
          <a:p>
            <a:pPr marL="914400" indent="-914400"/>
            <a:endParaRPr lang="en-US" altLang="ko-KR" sz="3600" b="1" dirty="0" smtClean="0">
              <a:solidFill>
                <a:schemeClr val="tx1"/>
              </a:solidFill>
            </a:endParaRPr>
          </a:p>
        </p:txBody>
      </p:sp>
      <p:pic>
        <p:nvPicPr>
          <p:cNvPr id="26" name="그림 25" descr="1353921281993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155241" y="21240969"/>
            <a:ext cx="6045816" cy="5605963"/>
          </a:xfrm>
          <a:prstGeom prst="rect">
            <a:avLst/>
          </a:prstGeom>
        </p:spPr>
      </p:pic>
      <p:pic>
        <p:nvPicPr>
          <p:cNvPr id="28" name="그림 27" descr="1353921274995.jpg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1435724" y="21601253"/>
            <a:ext cx="6126426" cy="4971919"/>
          </a:xfrm>
          <a:prstGeom prst="rect">
            <a:avLst/>
          </a:prstGeom>
        </p:spPr>
      </p:pic>
      <p:sp>
        <p:nvSpPr>
          <p:cNvPr id="25" name="모서리가 둥근 직사각형 24"/>
          <p:cNvSpPr/>
          <p:nvPr/>
        </p:nvSpPr>
        <p:spPr>
          <a:xfrm>
            <a:off x="514351" y="571500"/>
            <a:ext cx="18773774" cy="50063400"/>
          </a:xfrm>
          <a:prstGeom prst="roundRect">
            <a:avLst>
              <a:gd name="adj" fmla="val 3968"/>
            </a:avLst>
          </a:prstGeom>
          <a:noFill/>
          <a:ln w="7620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761</TotalTime>
  <Words>211</Words>
  <Application>Microsoft Office PowerPoint</Application>
  <PresentationFormat>사용자 지정</PresentationFormat>
  <Paragraphs>38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대구대학교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Com</cp:lastModifiedBy>
  <cp:revision>89</cp:revision>
  <dcterms:created xsi:type="dcterms:W3CDTF">2010-11-24T05:11:25Z</dcterms:created>
  <dcterms:modified xsi:type="dcterms:W3CDTF">2012-11-27T02:38:52Z</dcterms:modified>
</cp:coreProperties>
</file>

<file path=docProps/thumbnail.jpeg>
</file>